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8"/>
  </p:notesMasterIdLst>
  <p:handoutMasterIdLst>
    <p:handoutMasterId r:id="rId9"/>
  </p:handoutMasterIdLst>
  <p:sldIdLst>
    <p:sldId id="639" r:id="rId2"/>
    <p:sldId id="647" r:id="rId3"/>
    <p:sldId id="654" r:id="rId4"/>
    <p:sldId id="653" r:id="rId5"/>
    <p:sldId id="644" r:id="rId6"/>
    <p:sldId id="651" r:id="rId7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BC94A239-63EB-4B2C-BA2C-06536E253D7F}">
          <p14:sldIdLst>
            <p14:sldId id="639"/>
            <p14:sldId id="647"/>
            <p14:sldId id="654"/>
            <p14:sldId id="653"/>
            <p14:sldId id="644"/>
            <p14:sldId id="651"/>
          </p14:sldIdLst>
        </p14:section>
      </p14:sectionLst>
    </p:ext>
    <p:ext uri="{EFAFB233-063F-42B5-8137-9DF3F51BA10A}">
      <p15:sldGuideLst xmlns:p15="http://schemas.microsoft.com/office/powerpoint/2012/main">
        <p15:guide id="29" orient="horz" pos="5808" userDrawn="1">
          <p15:clr>
            <a:srgbClr val="A4A3A4"/>
          </p15:clr>
        </p15:guide>
        <p15:guide id="30" orient="horz" pos="2304" userDrawn="1">
          <p15:clr>
            <a:srgbClr val="A4A3A4"/>
          </p15:clr>
        </p15:guide>
        <p15:guide id="31" pos="2160" userDrawn="1">
          <p15:clr>
            <a:srgbClr val="A4A3A4"/>
          </p15:clr>
        </p15:guide>
        <p15:guide id="32" pos="2082" userDrawn="1">
          <p15:clr>
            <a:srgbClr val="A4A3A4"/>
          </p15:clr>
        </p15:guide>
        <p15:guide id="33" pos="2238" userDrawn="1">
          <p15:clr>
            <a:srgbClr val="A4A3A4"/>
          </p15:clr>
        </p15:guide>
        <p15:guide id="34" pos="4089" userDrawn="1">
          <p15:clr>
            <a:srgbClr val="A4A3A4"/>
          </p15:clr>
        </p15:guide>
        <p15:guide id="35" pos="228" userDrawn="1">
          <p15:clr>
            <a:srgbClr val="A4A3A4"/>
          </p15:clr>
        </p15:guide>
        <p15:guide id="36" pos="323" userDrawn="1">
          <p15:clr>
            <a:srgbClr val="A4A3A4"/>
          </p15:clr>
        </p15:guide>
        <p15:guide id="37" pos="3974" userDrawn="1">
          <p15:clr>
            <a:srgbClr val="A4A3A4"/>
          </p15:clr>
        </p15:guide>
        <p15:guide id="38" pos="2044" userDrawn="1">
          <p15:clr>
            <a:srgbClr val="A4A3A4"/>
          </p15:clr>
        </p15:guide>
        <p15:guide id="39" pos="1684" userDrawn="1">
          <p15:clr>
            <a:srgbClr val="A4A3A4"/>
          </p15:clr>
        </p15:guide>
        <p15:guide id="40" pos="252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owk" initials="c" lastIdx="2" clrIdx="0">
    <p:extLst>
      <p:ext uri="{19B8F6BF-5375-455C-9EA6-DF929625EA0E}">
        <p15:presenceInfo xmlns:p15="http://schemas.microsoft.com/office/powerpoint/2012/main" userId="chow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7EFA"/>
    <a:srgbClr val="FCAF17"/>
    <a:srgbClr val="FFCC00"/>
    <a:srgbClr val="0050FA"/>
    <a:srgbClr val="FAE100"/>
    <a:srgbClr val="CF1B22"/>
    <a:srgbClr val="FAE906"/>
    <a:srgbClr val="1480E2"/>
    <a:srgbClr val="E7E208"/>
    <a:srgbClr val="F8F8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1" autoAdjust="0"/>
    <p:restoredTop sz="96256" autoAdjust="0"/>
  </p:normalViewPr>
  <p:slideViewPr>
    <p:cSldViewPr snapToGrid="0" snapToObjects="1">
      <p:cViewPr varScale="1">
        <p:scale>
          <a:sx n="77" d="100"/>
          <a:sy n="77" d="100"/>
        </p:scale>
        <p:origin x="3438" y="114"/>
      </p:cViewPr>
      <p:guideLst>
        <p:guide orient="horz" pos="5808"/>
        <p:guide orient="horz" pos="2304"/>
        <p:guide pos="2160"/>
        <p:guide pos="2082"/>
        <p:guide pos="2238"/>
        <p:guide pos="4089"/>
        <p:guide pos="228"/>
        <p:guide pos="323"/>
        <p:guide pos="3974"/>
        <p:guide pos="2044"/>
        <p:guide pos="1684"/>
        <p:guide pos="252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17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150005127522579E-2"/>
          <c:y val="4.0333930618774684E-5"/>
          <c:w val="0.82115419442256454"/>
          <c:h val="0.9992797484393428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세로 막대형2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2A8-4BBC-91C9-B8440859EB1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2A8-4BBC-91C9-B8440859EB1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2A8-4BBC-91C9-B8440859EB1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2A8-4BBC-91C9-B8440859EB17}"/>
              </c:ext>
            </c:extLst>
          </c:dPt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sz="1050" b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Sheet1!$B$2:$B$23</c:f>
              <c:numCache>
                <c:formatCode>0.0"%"</c:formatCode>
                <c:ptCount val="22"/>
                <c:pt idx="0">
                  <c:v>70.548973802769893</c:v>
                </c:pt>
                <c:pt idx="1">
                  <c:v>70.196078431372541</c:v>
                </c:pt>
                <c:pt idx="2">
                  <c:v>70.062977957714807</c:v>
                </c:pt>
                <c:pt idx="3">
                  <c:v>67.164179104477611</c:v>
                </c:pt>
                <c:pt idx="4">
                  <c:v>67.152752460809324</c:v>
                </c:pt>
                <c:pt idx="5">
                  <c:v>67.088607594936718</c:v>
                </c:pt>
                <c:pt idx="6">
                  <c:v>65.686274509803923</c:v>
                </c:pt>
                <c:pt idx="7">
                  <c:v>65.436346574913983</c:v>
                </c:pt>
                <c:pt idx="8">
                  <c:v>64.789644012944976</c:v>
                </c:pt>
                <c:pt idx="9">
                  <c:v>61.904761904761905</c:v>
                </c:pt>
                <c:pt idx="10">
                  <c:v>60.732984293193716</c:v>
                </c:pt>
                <c:pt idx="11">
                  <c:v>59.090909090909093</c:v>
                </c:pt>
                <c:pt idx="12">
                  <c:v>57.46710526315789</c:v>
                </c:pt>
                <c:pt idx="13">
                  <c:v>56.810035842293907</c:v>
                </c:pt>
                <c:pt idx="14">
                  <c:v>56.099815157116453</c:v>
                </c:pt>
                <c:pt idx="15">
                  <c:v>55.49132947976878</c:v>
                </c:pt>
                <c:pt idx="16">
                  <c:v>55.360478147179684</c:v>
                </c:pt>
                <c:pt idx="17">
                  <c:v>55.252100840336141</c:v>
                </c:pt>
                <c:pt idx="18">
                  <c:v>51.010101010101003</c:v>
                </c:pt>
                <c:pt idx="19">
                  <c:v>47.608453837597331</c:v>
                </c:pt>
                <c:pt idx="20">
                  <c:v>40.92307692307692</c:v>
                </c:pt>
                <c:pt idx="21">
                  <c:v>40.559824368825467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2A8-4BBC-91C9-B8440859EB1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세로 막대형3</c:v>
                </c:pt>
              </c:strCache>
            </c:strRef>
          </c:tx>
          <c:spPr>
            <a:solidFill>
              <a:srgbClr val="1F497D"/>
            </a:solidFill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2A8-4BBC-91C9-B8440859EB1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2A8-4BBC-91C9-B8440859EB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/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Sheet1!$C$2:$C$23</c:f>
              <c:numCache>
                <c:formatCode>General</c:formatCode>
                <c:ptCount val="22"/>
              </c:numCache>
            </c:numRef>
          </c:val>
          <c:extLst>
            <c:ext xmlns:c16="http://schemas.microsoft.com/office/drawing/2014/chart" uri="{C3380CC4-5D6E-409C-BE32-E72D297353CC}">
              <c16:uniqueId val="{00000008-32A8-4BBC-91C9-B8440859EB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100"/>
        <c:axId val="223853184"/>
        <c:axId val="223863168"/>
      </c:barChart>
      <c:catAx>
        <c:axId val="223853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223863168"/>
        <c:crosses val="autoZero"/>
        <c:auto val="1"/>
        <c:lblAlgn val="ctr"/>
        <c:lblOffset val="100"/>
        <c:noMultiLvlLbl val="0"/>
      </c:catAx>
      <c:valAx>
        <c:axId val="223863168"/>
        <c:scaling>
          <c:orientation val="minMax"/>
          <c:max val="80"/>
          <c:min val="20"/>
        </c:scaling>
        <c:delete val="0"/>
        <c:axPos val="t"/>
        <c:numFmt formatCode="0.0&quot;%&quot;" sourceLinked="1"/>
        <c:majorTickMark val="none"/>
        <c:minorTickMark val="none"/>
        <c:tickLblPos val="none"/>
        <c:spPr>
          <a:ln>
            <a:noFill/>
          </a:ln>
        </c:spPr>
        <c:crossAx val="2238531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 spc="-70" baseline="0">
          <a:ln>
            <a:solidFill>
              <a:schemeClr val="accent1">
                <a:alpha val="0"/>
              </a:schemeClr>
            </a:solidFill>
          </a:ln>
          <a:latin typeface="+mn-ea"/>
          <a:ea typeface="+mn-ea"/>
        </a:defRPr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gradFill>
                <a:gsLst>
                  <a:gs pos="0">
                    <a:srgbClr val="027EFA"/>
                  </a:gs>
                  <a:gs pos="72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rgbClr val="027EFA"/>
                  </a:gs>
                </a:gsLst>
                <a:path path="circle">
                  <a:fillToRect l="100000" t="100000"/>
                </a:path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C5E-44FC-B5E0-D9E9B792AA15}"/>
              </c:ext>
            </c:extLst>
          </c:dPt>
          <c:dPt>
            <c:idx val="2"/>
            <c:invertIfNegative val="0"/>
            <c:bubble3D val="0"/>
            <c:spPr>
              <a:solidFill>
                <a:srgbClr val="FAE1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C5E-44FC-B5E0-D9E9B792AA15}"/>
              </c:ext>
            </c:extLst>
          </c:dPt>
          <c:dPt>
            <c:idx val="3"/>
            <c:invertIfNegative val="0"/>
            <c:bubble3D val="0"/>
            <c:spPr>
              <a:solidFill>
                <a:srgbClr val="0050F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C5E-44FC-B5E0-D9E9B792AA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ko-KR" altLang="en-US" sz="1050" b="1" i="0" u="none" strike="noStrike" kern="1200" spc="-70" baseline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KB국민은행 스타뱅킹</c:v>
                </c:pt>
                <c:pt idx="1">
                  <c:v>토스</c:v>
                </c:pt>
                <c:pt idx="2">
                  <c:v>카카오뱅크</c:v>
                </c:pt>
                <c:pt idx="3">
                  <c:v>신한 쏠(SOL)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1">
                  <c:v>39.195728349741366</c:v>
                </c:pt>
                <c:pt idx="2">
                  <c:v>31.85382946771233</c:v>
                </c:pt>
                <c:pt idx="3">
                  <c:v>23.927915901885534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5E-44FC-B5E0-D9E9B792AA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CAF1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C5E-44FC-B5E0-D9E9B792AA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KB국민은행 스타뱅킹</c:v>
                </c:pt>
                <c:pt idx="1">
                  <c:v>토스</c:v>
                </c:pt>
                <c:pt idx="2">
                  <c:v>카카오뱅크</c:v>
                </c:pt>
                <c:pt idx="3">
                  <c:v>신한 쏠(SOL)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 formatCode="0.0">
                  <c:v>70.548973802769893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5E-44FC-B5E0-D9E9B792AA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5782352"/>
        <c:axId val="322712592"/>
      </c:barChart>
      <c:catAx>
        <c:axId val="1578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lnSpc>
                <a:spcPts val="1000"/>
              </a:lnSpc>
              <a:defRPr lang="ko-KR" altLang="en-US" sz="1050" b="0" i="0" u="none" strike="noStrike" kern="1200" spc="-7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pPr>
            <a:endParaRPr lang="ko-KR"/>
          </a:p>
        </c:txPr>
        <c:crossAx val="322712592"/>
        <c:crosses val="autoZero"/>
        <c:auto val="1"/>
        <c:lblAlgn val="ctr"/>
        <c:lblOffset val="100"/>
        <c:noMultiLvlLbl val="0"/>
      </c:catAx>
      <c:valAx>
        <c:axId val="322712592"/>
        <c:scaling>
          <c:orientation val="minMax"/>
          <c:max val="100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1578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rgbClr val="027EFA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027EFA"/>
                  </a:gs>
                  <a:gs pos="72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rgbClr val="027EFA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563-44DD-AA5E-1636C491CDA4}"/>
              </c:ext>
            </c:extLst>
          </c:dPt>
          <c:dPt>
            <c:idx val="2"/>
            <c:invertIfNegative val="0"/>
            <c:bubble3D val="0"/>
            <c:spPr>
              <a:solidFill>
                <a:srgbClr val="FCAF1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1A9-4A7D-A644-950247D10E43}"/>
              </c:ext>
            </c:extLst>
          </c:dPt>
          <c:dPt>
            <c:idx val="3"/>
            <c:invertIfNegative val="0"/>
            <c:bubble3D val="0"/>
            <c:spPr>
              <a:solidFill>
                <a:srgbClr val="FAE1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1A9-4A7D-A644-950247D10E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ko-KR" altLang="en-US" sz="1050" b="1" i="0" u="none" strike="noStrike" kern="1200" spc="-70" baseline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신한 쏠(SOL)</c:v>
                </c:pt>
                <c:pt idx="1">
                  <c:v>토스</c:v>
                </c:pt>
                <c:pt idx="2">
                  <c:v>KB국민은행 스타뱅킹</c:v>
                </c:pt>
                <c:pt idx="3">
                  <c:v>카카오뱅크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1">
                  <c:v>39.586144849302748</c:v>
                </c:pt>
                <c:pt idx="2">
                  <c:v>33.558254610886188</c:v>
                </c:pt>
                <c:pt idx="3">
                  <c:v>32.501124606387762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5E-44FC-B5E0-D9E9B792AA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rgbClr val="0050FA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50F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C5E-44FC-B5E0-D9E9B792AA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신한 쏠(SOL)</c:v>
                </c:pt>
                <c:pt idx="1">
                  <c:v>토스</c:v>
                </c:pt>
                <c:pt idx="2">
                  <c:v>KB국민은행 스타뱅킹</c:v>
                </c:pt>
                <c:pt idx="3">
                  <c:v>카카오뱅크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 formatCode="0.0">
                  <c:v>70.062977957714807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5E-44FC-B5E0-D9E9B792AA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5782352"/>
        <c:axId val="322712592"/>
      </c:barChart>
      <c:catAx>
        <c:axId val="1578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lnSpc>
                <a:spcPts val="1000"/>
              </a:lnSpc>
              <a:defRPr lang="ko-KR" altLang="en-US" sz="1050" b="0" i="0" u="none" strike="noStrike" kern="1200" spc="-7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pPr>
            <a:endParaRPr lang="ko-KR"/>
          </a:p>
        </c:txPr>
        <c:crossAx val="322712592"/>
        <c:crosses val="autoZero"/>
        <c:auto val="1"/>
        <c:lblAlgn val="ctr"/>
        <c:lblOffset val="100"/>
        <c:noMultiLvlLbl val="0"/>
      </c:catAx>
      <c:valAx>
        <c:axId val="322712592"/>
        <c:scaling>
          <c:orientation val="minMax"/>
          <c:max val="100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1578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rgbClr val="027EFA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027EFA"/>
                  </a:gs>
                  <a:gs pos="72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rgbClr val="027EFA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189-49BD-A39D-9BD9A997D056}"/>
              </c:ext>
            </c:extLst>
          </c:dPt>
          <c:dPt>
            <c:idx val="2"/>
            <c:invertIfNegative val="0"/>
            <c:bubble3D val="0"/>
            <c:spPr>
              <a:solidFill>
                <a:srgbClr val="FCAF1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5B9-4547-87C7-6FF004555848}"/>
              </c:ext>
            </c:extLst>
          </c:dPt>
          <c:dPt>
            <c:idx val="3"/>
            <c:invertIfNegative val="0"/>
            <c:bubble3D val="0"/>
            <c:spPr>
              <a:solidFill>
                <a:srgbClr val="0050F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5B9-4547-87C7-6FF0045558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ko-KR" altLang="en-US" sz="1050" b="1" i="0" u="none" strike="noStrike" kern="1200" spc="-70" baseline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카카오뱅크</c:v>
                </c:pt>
                <c:pt idx="1">
                  <c:v>토스</c:v>
                </c:pt>
                <c:pt idx="2">
                  <c:v>KB국민은행 스타뱅킹</c:v>
                </c:pt>
                <c:pt idx="3">
                  <c:v>신한 쏠(SOL)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1">
                  <c:v>43.802406124681006</c:v>
                </c:pt>
                <c:pt idx="2">
                  <c:v>36.055413780532263</c:v>
                </c:pt>
                <c:pt idx="3">
                  <c:v>27.761574917973022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5E-44FC-B5E0-D9E9B792AA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rgbClr val="FAE1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카카오뱅크</c:v>
                </c:pt>
                <c:pt idx="1">
                  <c:v>토스</c:v>
                </c:pt>
                <c:pt idx="2">
                  <c:v>KB국민은행 스타뱅킹</c:v>
                </c:pt>
                <c:pt idx="3">
                  <c:v>신한 쏠(SOL)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 formatCode="0.0">
                  <c:v>67.152752460809324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5E-44FC-B5E0-D9E9B792AA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5782352"/>
        <c:axId val="322712592"/>
      </c:barChart>
      <c:catAx>
        <c:axId val="1578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lnSpc>
                <a:spcPts val="1000"/>
              </a:lnSpc>
              <a:defRPr lang="ko-KR" altLang="en-US" sz="1050" b="0" i="0" u="none" strike="noStrike" kern="1200" spc="-7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pPr>
            <a:endParaRPr lang="ko-KR"/>
          </a:p>
        </c:txPr>
        <c:crossAx val="322712592"/>
        <c:crosses val="autoZero"/>
        <c:auto val="1"/>
        <c:lblAlgn val="ctr"/>
        <c:lblOffset val="100"/>
        <c:noMultiLvlLbl val="0"/>
      </c:catAx>
      <c:valAx>
        <c:axId val="322712592"/>
        <c:scaling>
          <c:orientation val="minMax"/>
          <c:max val="100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1578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CAF1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F26-4975-9BC7-4EEF2F374C42}"/>
              </c:ext>
            </c:extLst>
          </c:dPt>
          <c:dPt>
            <c:idx val="2"/>
            <c:invertIfNegative val="0"/>
            <c:bubble3D val="0"/>
            <c:spPr>
              <a:solidFill>
                <a:srgbClr val="FAE1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F26-4975-9BC7-4EEF2F374C42}"/>
              </c:ext>
            </c:extLst>
          </c:dPt>
          <c:dPt>
            <c:idx val="3"/>
            <c:invertIfNegative val="0"/>
            <c:bubble3D val="0"/>
            <c:spPr>
              <a:solidFill>
                <a:srgbClr val="0050F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26-4975-9BC7-4EEF2F374C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ko-KR" altLang="en-US" sz="1050" b="1" i="0" u="none" strike="noStrike" kern="1200" spc="-70" baseline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토스</c:v>
                </c:pt>
                <c:pt idx="1">
                  <c:v>KB국민은행 스타뱅킹</c:v>
                </c:pt>
                <c:pt idx="2">
                  <c:v>카카오뱅크</c:v>
                </c:pt>
                <c:pt idx="3">
                  <c:v>신한 쏠(SOL)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1">
                  <c:v>33.625654450261784</c:v>
                </c:pt>
                <c:pt idx="2">
                  <c:v>33.193717277486911</c:v>
                </c:pt>
                <c:pt idx="3">
                  <c:v>25.248691099476439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5E-44FC-B5E0-D9E9B792AA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rgbClr val="027EFA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027EFA"/>
                  </a:gs>
                  <a:gs pos="72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rgbClr val="027EFA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F47-4D60-98F1-41E66B3EC48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토스</c:v>
                </c:pt>
                <c:pt idx="1">
                  <c:v>KB국민은행 스타뱅킹</c:v>
                </c:pt>
                <c:pt idx="2">
                  <c:v>카카오뱅크</c:v>
                </c:pt>
                <c:pt idx="3">
                  <c:v>신한 쏠(SOL)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 formatCode="0.0">
                  <c:v>60.732984293193716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5E-44FC-B5E0-D9E9B792AA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5782352"/>
        <c:axId val="322712592"/>
      </c:barChart>
      <c:catAx>
        <c:axId val="1578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lnSpc>
                <a:spcPts val="1000"/>
              </a:lnSpc>
              <a:defRPr lang="ko-KR" altLang="en-US" sz="1050" b="0" i="0" u="none" strike="noStrike" kern="1200" spc="-70" baseline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pPr>
            <a:endParaRPr lang="ko-KR"/>
          </a:p>
        </c:txPr>
        <c:crossAx val="322712592"/>
        <c:crosses val="autoZero"/>
        <c:auto val="1"/>
        <c:lblAlgn val="ctr"/>
        <c:lblOffset val="100"/>
        <c:noMultiLvlLbl val="0"/>
      </c:catAx>
      <c:valAx>
        <c:axId val="322712592"/>
        <c:scaling>
          <c:orientation val="minMax"/>
          <c:max val="100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1578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8179007A-179A-42DF-A6CA-7339FA3452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D9FED5C-6A62-4152-B73C-6C13B7D441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26726-74A8-4A5E-A3FF-7B315219CE4E}" type="datetimeFigureOut">
              <a:rPr lang="ko-KR" altLang="en-US" smtClean="0"/>
              <a:t>2023-03-14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1CA9C07-BAB4-4EDF-AAA7-439CAC9434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8442AB5-5583-4215-935A-DE10805ED0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79226-0EAF-4944-A08B-566AB477B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8087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9B13E-F57D-4987-BD56-350F8746DD8C}" type="datetimeFigureOut">
              <a:rPr lang="ko-KR" altLang="en-US" smtClean="0"/>
              <a:t>2023-03-14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E9DBF-D3D4-4C95-A103-6E5DB1C23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4127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166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8389A39B-82D6-4C10-8627-84D62B128425}"/>
              </a:ext>
            </a:extLst>
          </p:cNvPr>
          <p:cNvSpPr/>
          <p:nvPr userDrawn="1"/>
        </p:nvSpPr>
        <p:spPr>
          <a:xfrm>
            <a:off x="6500514" y="9640077"/>
            <a:ext cx="217092" cy="217092"/>
          </a:xfrm>
          <a:prstGeom prst="ellipse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900" kern="1200" spc="0" baseline="0" dirty="0">
                <a:ln w="9525">
                  <a:solidFill>
                    <a:schemeClr val="bg1">
                      <a:alpha val="0"/>
                    </a:schemeClr>
                  </a:solidFill>
                </a:ln>
                <a:solidFill>
                  <a:srgbClr val="8E8E8E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fld id="{3D74569A-D952-40BC-82EF-C0861F91A95B}" type="slidenum">
              <a:rPr lang="en-US" altLang="ko-KR" sz="900" kern="1200" spc="0" baseline="0" smtClean="0">
                <a:ln w="9525">
                  <a:solidFill>
                    <a:schemeClr val="bg1">
                      <a:alpha val="0"/>
                    </a:schemeClr>
                  </a:solidFill>
                </a:ln>
                <a:solidFill>
                  <a:srgbClr val="8E8E8E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‹#›</a:t>
            </a:fld>
            <a:r>
              <a:rPr lang="en-US" altLang="ko-KR" sz="900" kern="1200" spc="0" baseline="0" dirty="0">
                <a:ln w="9525">
                  <a:solidFill>
                    <a:schemeClr val="bg1">
                      <a:alpha val="0"/>
                    </a:schemeClr>
                  </a:solidFill>
                </a:ln>
                <a:solidFill>
                  <a:srgbClr val="8E8E8E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endParaRPr lang="ko-KR" altLang="en-US" sz="900" kern="1200" spc="0" baseline="0" dirty="0">
              <a:ln w="9525">
                <a:solidFill>
                  <a:schemeClr val="bg1">
                    <a:alpha val="0"/>
                  </a:schemeClr>
                </a:solidFill>
              </a:ln>
              <a:solidFill>
                <a:srgbClr val="8E8E8E"/>
              </a:solidFill>
              <a:latin typeface="+mn-lt"/>
              <a:ea typeface="맑은 고딕" panose="020B0503020000020004" pitchFamily="50" charset="-127"/>
              <a:cs typeface="Tahoma" panose="020B060403050404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A8C4EC-03F2-4F46-875E-6C48C2A636B2}"/>
              </a:ext>
            </a:extLst>
          </p:cNvPr>
          <p:cNvSpPr txBox="1"/>
          <p:nvPr userDrawn="1"/>
        </p:nvSpPr>
        <p:spPr>
          <a:xfrm>
            <a:off x="5072239" y="9633152"/>
            <a:ext cx="1446230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lvl="0" indent="0" algn="l" defTabSz="457200" rtl="0" eaLnBrk="1" latin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</a:pPr>
            <a:r>
              <a:rPr lang="en-US" altLang="ko-KR" sz="1000" kern="1200" spc="0" baseline="0" dirty="0">
                <a:ln w="9525">
                  <a:solidFill>
                    <a:schemeClr val="bg1">
                      <a:alpha val="0"/>
                    </a:schemeClr>
                  </a:solidFill>
                </a:ln>
                <a:solidFill>
                  <a:srgbClr val="8E8E8E"/>
                </a:solidFill>
                <a:latin typeface="+mn-lt"/>
                <a:ea typeface="맑은 고딕" panose="020B0503020000020004" pitchFamily="50" charset="-127"/>
                <a:cs typeface="Tahoma" panose="020B0604030504040204" pitchFamily="34" charset="0"/>
              </a:rPr>
              <a:t>© Consumer Insight Inc.</a:t>
            </a:r>
            <a:endParaRPr lang="ko-KR" altLang="en-US" sz="1000" kern="1200" spc="0" baseline="0" dirty="0">
              <a:ln w="9525">
                <a:solidFill>
                  <a:schemeClr val="bg1">
                    <a:alpha val="0"/>
                  </a:schemeClr>
                </a:solidFill>
              </a:ln>
              <a:solidFill>
                <a:srgbClr val="8E8E8E"/>
              </a:solidFill>
              <a:latin typeface="+mn-lt"/>
              <a:ea typeface="맑은 고딕" panose="020B0503020000020004" pitchFamily="50" charset="-127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54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sldNum="0"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microsoft.com/office/2007/relationships/hdphoto" Target="../media/hdphoto1.wdp"/><Relationship Id="rId21" Type="http://schemas.openxmlformats.org/officeDocument/2006/relationships/image" Target="../media/image24.png"/><Relationship Id="rId7" Type="http://schemas.openxmlformats.org/officeDocument/2006/relationships/image" Target="../media/image8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1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2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chart" Target="../charts/chart1.xml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chart" Target="../charts/chart5.xml"/><Relationship Id="rId5" Type="http://schemas.openxmlformats.org/officeDocument/2006/relationships/image" Target="../media/image2.png"/><Relationship Id="rId10" Type="http://schemas.openxmlformats.org/officeDocument/2006/relationships/chart" Target="../charts/chart4.xml"/><Relationship Id="rId4" Type="http://schemas.openxmlformats.org/officeDocument/2006/relationships/chart" Target="../charts/chart2.xml"/><Relationship Id="rId9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0F0435D0-2FD1-41E1-82F7-F3F6B464635D}"/>
              </a:ext>
            </a:extLst>
          </p:cNvPr>
          <p:cNvSpPr/>
          <p:nvPr/>
        </p:nvSpPr>
        <p:spPr>
          <a:xfrm>
            <a:off x="174171" y="251501"/>
            <a:ext cx="1393372" cy="1556663"/>
          </a:xfrm>
          <a:prstGeom prst="rect">
            <a:avLst/>
          </a:prstGeom>
          <a:solidFill>
            <a:srgbClr val="CF1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나눔고딕" panose="020D0604000000000000" pitchFamily="50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76381D44-10BC-4166-BCEE-1C1D35B0390F}"/>
              </a:ext>
            </a:extLst>
          </p:cNvPr>
          <p:cNvSpPr/>
          <p:nvPr/>
        </p:nvSpPr>
        <p:spPr>
          <a:xfrm>
            <a:off x="1625600" y="251503"/>
            <a:ext cx="5058229" cy="1556662"/>
          </a:xfrm>
          <a:prstGeom prst="rect">
            <a:avLst/>
          </a:prstGeom>
          <a:solidFill>
            <a:srgbClr val="C2C3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ea typeface="나눔고딕" panose="020D0604000000000000" pitchFamily="50" charset="-127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F0B8F7D-69EC-4681-9840-29C763806467}"/>
              </a:ext>
            </a:extLst>
          </p:cNvPr>
          <p:cNvCxnSpPr>
            <a:cxnSpLocks/>
          </p:cNvCxnSpPr>
          <p:nvPr/>
        </p:nvCxnSpPr>
        <p:spPr>
          <a:xfrm>
            <a:off x="356507" y="1034106"/>
            <a:ext cx="1043221" cy="2806"/>
          </a:xfrm>
          <a:prstGeom prst="line">
            <a:avLst/>
          </a:prstGeom>
          <a:ln w="31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A070768D-D5D4-41D3-8374-9521858FEED3}"/>
              </a:ext>
            </a:extLst>
          </p:cNvPr>
          <p:cNvSpPr/>
          <p:nvPr/>
        </p:nvSpPr>
        <p:spPr>
          <a:xfrm>
            <a:off x="451712" y="1044532"/>
            <a:ext cx="906338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100" b="1" kern="0" spc="-2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Date of issue</a:t>
            </a:r>
            <a:endParaRPr lang="ko-KR" altLang="en-US" sz="1100" b="1" kern="0" spc="-2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627894C4-B014-41C0-8872-8C5AED67C2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4062" y="542929"/>
            <a:ext cx="1163412" cy="240760"/>
          </a:xfrm>
          <a:prstGeom prst="rect">
            <a:avLst/>
          </a:prstGeom>
        </p:spPr>
      </p:pic>
      <p:graphicFrame>
        <p:nvGraphicFramePr>
          <p:cNvPr id="27" name="표 26">
            <a:extLst>
              <a:ext uri="{FF2B5EF4-FFF2-40B4-BE49-F238E27FC236}">
                <a16:creationId xmlns:a16="http://schemas.microsoft.com/office/drawing/2014/main" id="{A17B928A-6358-401B-8541-0436447BA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636376"/>
              </p:ext>
            </p:extLst>
          </p:nvPr>
        </p:nvGraphicFramePr>
        <p:xfrm>
          <a:off x="2040360" y="1245231"/>
          <a:ext cx="4397828" cy="3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772">
                  <a:extLst>
                    <a:ext uri="{9D8B030D-6E8A-4147-A177-3AD203B41FA5}">
                      <a16:colId xmlns:a16="http://schemas.microsoft.com/office/drawing/2014/main" val="1091261751"/>
                    </a:ext>
                  </a:extLst>
                </a:gridCol>
                <a:gridCol w="1668142">
                  <a:extLst>
                    <a:ext uri="{9D8B030D-6E8A-4147-A177-3AD203B41FA5}">
                      <a16:colId xmlns:a16="http://schemas.microsoft.com/office/drawing/2014/main" val="86635199"/>
                    </a:ext>
                  </a:extLst>
                </a:gridCol>
                <a:gridCol w="530772">
                  <a:extLst>
                    <a:ext uri="{9D8B030D-6E8A-4147-A177-3AD203B41FA5}">
                      <a16:colId xmlns:a16="http://schemas.microsoft.com/office/drawing/2014/main" val="1899525573"/>
                    </a:ext>
                  </a:extLst>
                </a:gridCol>
                <a:gridCol w="1668142">
                  <a:extLst>
                    <a:ext uri="{9D8B030D-6E8A-4147-A177-3AD203B41FA5}">
                      <a16:colId xmlns:a16="http://schemas.microsoft.com/office/drawing/2014/main" val="21451246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50" b="1" i="0" u="none" strike="noStrike" kern="0" cap="none" spc="-200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맑은 고딕" panose="020B0503020000020004" pitchFamily="50" charset="-127"/>
                          <a:cs typeface="Tahoma" panose="020B0604030504040204" pitchFamily="34" charset="0"/>
                        </a:rPr>
                        <a:t>기         관</a:t>
                      </a:r>
                    </a:p>
                  </a:txBody>
                  <a:tcPr marL="0" marR="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kern="0" spc="-8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j-ea"/>
                          <a:cs typeface="Tahoma" panose="020B0604030504040204" pitchFamily="34" charset="0"/>
                        </a:rPr>
                        <a:t>컨슈머인사이트</a:t>
                      </a:r>
                    </a:p>
                  </a:txBody>
                  <a:tcPr marL="72000" marR="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defRPr/>
                      </a:pPr>
                      <a:r>
                        <a:rPr lang="ko-KR" altLang="en-US" sz="1050" b="1" kern="0" spc="-2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j-ea"/>
                          <a:cs typeface="Tahoma" panose="020B0604030504040204" pitchFamily="34" charset="0"/>
                        </a:rPr>
                        <a:t>이  메  일</a:t>
                      </a:r>
                    </a:p>
                  </a:txBody>
                  <a:tcPr marL="0" marR="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defRPr/>
                      </a:pPr>
                      <a:r>
                        <a:rPr lang="en-US" altLang="ko-KR" sz="1050" b="0" kern="0" spc="-20" baseline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j-ea"/>
                          <a:cs typeface="Tahoma" panose="020B0604030504040204" pitchFamily="34" charset="0"/>
                        </a:rPr>
                        <a:t>leejh@consumerinsight.kr</a:t>
                      </a:r>
                      <a:endParaRPr lang="ko-KR" altLang="en-US" sz="1050" b="0" kern="0" spc="-20" baseline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j-ea"/>
                        <a:cs typeface="Tahoma" panose="020B0604030504040204" pitchFamily="34" charset="0"/>
                      </a:endParaRPr>
                    </a:p>
                  </a:txBody>
                  <a:tcPr marL="72000" marR="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256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defRPr/>
                      </a:pPr>
                      <a:r>
                        <a:rPr lang="ko-KR" altLang="en-US" sz="1050" b="1" kern="0" spc="-2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j-ea"/>
                          <a:cs typeface="Tahoma" panose="020B0604030504040204" pitchFamily="34" charset="0"/>
                        </a:rPr>
                        <a:t>문         의</a:t>
                      </a:r>
                    </a:p>
                  </a:txBody>
                  <a:tcPr marL="0" marR="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defRPr/>
                      </a:pPr>
                      <a:r>
                        <a:rPr lang="ko-KR" altLang="en-US" sz="1050" b="0" kern="0" spc="-80" baseline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j-ea"/>
                          <a:cs typeface="Tahoma" panose="020B0604030504040204" pitchFamily="34" charset="0"/>
                        </a:rPr>
                        <a:t>이정헌 상무</a:t>
                      </a:r>
                    </a:p>
                  </a:txBody>
                  <a:tcPr marL="72000" marR="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defRPr/>
                      </a:pPr>
                      <a:r>
                        <a:rPr lang="ko-KR" altLang="en-US" sz="1050" b="1" kern="0" spc="-2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j-ea"/>
                          <a:cs typeface="Tahoma" panose="020B0604030504040204" pitchFamily="34" charset="0"/>
                        </a:rPr>
                        <a:t>연 </a:t>
                      </a:r>
                      <a:r>
                        <a:rPr lang="ko-KR" altLang="en-US" sz="1050" b="1" kern="0" spc="-20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j-ea"/>
                          <a:cs typeface="Tahoma" panose="020B0604030504040204" pitchFamily="34" charset="0"/>
                        </a:rPr>
                        <a:t>락</a:t>
                      </a:r>
                      <a:r>
                        <a:rPr lang="ko-KR" altLang="en-US" sz="1050" b="1" kern="0" spc="-2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j-ea"/>
                          <a:cs typeface="Tahoma" panose="020B0604030504040204" pitchFamily="34" charset="0"/>
                        </a:rPr>
                        <a:t>  처</a:t>
                      </a:r>
                    </a:p>
                  </a:txBody>
                  <a:tcPr marL="0" marR="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defRPr/>
                      </a:pPr>
                      <a:r>
                        <a:rPr lang="en-US" altLang="ko-KR" sz="1050" b="0" kern="0" spc="-20" baseline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j-ea"/>
                          <a:cs typeface="Tahoma" panose="020B0604030504040204" pitchFamily="34" charset="0"/>
                        </a:rPr>
                        <a:t>02) 6004-7680</a:t>
                      </a:r>
                      <a:endParaRPr lang="ko-KR" altLang="en-US" sz="1050" b="0" kern="0" spc="-20" baseline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j-ea"/>
                        <a:cs typeface="Tahoma" panose="020B0604030504040204" pitchFamily="34" charset="0"/>
                      </a:endParaRPr>
                    </a:p>
                  </a:txBody>
                  <a:tcPr marL="72000" marR="0" marT="18000" marB="18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8421776"/>
                  </a:ext>
                </a:extLst>
              </a:tr>
            </a:tbl>
          </a:graphicData>
        </a:graphic>
      </p:graphicFrame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850BB5F0-5641-4089-A131-E69E7A6A11AB}"/>
              </a:ext>
            </a:extLst>
          </p:cNvPr>
          <p:cNvCxnSpPr>
            <a:cxnSpLocks/>
          </p:cNvCxnSpPr>
          <p:nvPr/>
        </p:nvCxnSpPr>
        <p:spPr>
          <a:xfrm>
            <a:off x="1839006" y="1044768"/>
            <a:ext cx="4631417" cy="0"/>
          </a:xfrm>
          <a:prstGeom prst="line">
            <a:avLst/>
          </a:prstGeom>
          <a:ln w="158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4F1D85A4-0CF7-47E5-B167-661445BE24C5}"/>
              </a:ext>
            </a:extLst>
          </p:cNvPr>
          <p:cNvCxnSpPr>
            <a:cxnSpLocks/>
          </p:cNvCxnSpPr>
          <p:nvPr/>
        </p:nvCxnSpPr>
        <p:spPr>
          <a:xfrm>
            <a:off x="518186" y="3034039"/>
            <a:ext cx="5769326" cy="0"/>
          </a:xfrm>
          <a:prstGeom prst="line">
            <a:avLst/>
          </a:prstGeom>
          <a:ln w="15875" cap="rnd">
            <a:solidFill>
              <a:srgbClr val="CF1B2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E51F8604-4396-45A9-AE0D-9121C71E210D}"/>
              </a:ext>
            </a:extLst>
          </p:cNvPr>
          <p:cNvCxnSpPr>
            <a:cxnSpLocks/>
          </p:cNvCxnSpPr>
          <p:nvPr/>
        </p:nvCxnSpPr>
        <p:spPr>
          <a:xfrm>
            <a:off x="518186" y="4868205"/>
            <a:ext cx="5769326" cy="0"/>
          </a:xfrm>
          <a:prstGeom prst="line">
            <a:avLst/>
          </a:prstGeom>
          <a:ln w="15875" cap="rnd">
            <a:solidFill>
              <a:srgbClr val="CF1B2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FA4E5B1B-7935-4E04-AB3E-499288BCE820}"/>
              </a:ext>
            </a:extLst>
          </p:cNvPr>
          <p:cNvGrpSpPr/>
          <p:nvPr/>
        </p:nvGrpSpPr>
        <p:grpSpPr>
          <a:xfrm>
            <a:off x="517861" y="2084193"/>
            <a:ext cx="5822428" cy="727193"/>
            <a:chOff x="517861" y="2037314"/>
            <a:chExt cx="5822428" cy="727193"/>
          </a:xfrm>
        </p:grpSpPr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63BBF948-0508-463A-9925-A06FD1F310A9}"/>
                </a:ext>
              </a:extLst>
            </p:cNvPr>
            <p:cNvSpPr/>
            <p:nvPr/>
          </p:nvSpPr>
          <p:spPr>
            <a:xfrm>
              <a:off x="517861" y="2037314"/>
              <a:ext cx="5822428" cy="461665"/>
            </a:xfrm>
            <a:prstGeom prst="rect">
              <a:avLst/>
            </a:prstGeom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ko-KR" altLang="en-US" sz="2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F1B22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확보고객 </a:t>
              </a:r>
              <a:r>
                <a:rPr lang="en-US" altLang="ko-KR" sz="2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F1B22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1</a:t>
              </a:r>
              <a:r>
                <a:rPr lang="ko-KR" altLang="en-US" sz="2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F1B22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위는 토스</a:t>
              </a:r>
              <a:r>
                <a:rPr lang="en-US" altLang="ko-KR" sz="2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F1B22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, </a:t>
              </a:r>
              <a:r>
                <a:rPr lang="ko-KR" altLang="en-US" sz="2400" b="1" kern="0" spc="-100" dirty="0" err="1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F1B22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스타뱅킹이</a:t>
              </a:r>
              <a:r>
                <a:rPr lang="ko-KR" altLang="en-US" sz="2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F1B22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 </a:t>
              </a:r>
              <a:r>
                <a:rPr lang="en-US" altLang="ko-KR" sz="2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F1B22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1</a:t>
              </a:r>
              <a:r>
                <a:rPr lang="ko-KR" altLang="en-US" sz="2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F1B22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위인 것은</a:t>
              </a:r>
              <a:r>
                <a:rPr lang="en-US" altLang="ko-KR" sz="2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F1B22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?</a:t>
              </a:r>
              <a:endParaRPr lang="ko-KR" altLang="en-US" sz="2400" b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CF1B22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endParaRPr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C60B2410-A6B3-42FA-9B06-EA9B31144669}"/>
                </a:ext>
              </a:extLst>
            </p:cNvPr>
            <p:cNvSpPr/>
            <p:nvPr/>
          </p:nvSpPr>
          <p:spPr>
            <a:xfrm>
              <a:off x="1736877" y="2456730"/>
              <a:ext cx="3384261" cy="307777"/>
            </a:xfrm>
            <a:prstGeom prst="rect">
              <a:avLst/>
            </a:prstGeom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altLang="ko-KR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(</a:t>
              </a:r>
              <a:r>
                <a:rPr lang="ko-KR" altLang="en-US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주례</a:t>
              </a:r>
              <a:r>
                <a:rPr lang="en-US" altLang="ko-KR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)</a:t>
              </a:r>
              <a:r>
                <a:rPr lang="ko-KR" altLang="en-US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 금융 플랫폼 기획조사 </a:t>
              </a:r>
              <a:r>
                <a:rPr lang="en-US" altLang="ko-KR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–  ’23</a:t>
              </a:r>
              <a:r>
                <a:rPr lang="ko-KR" altLang="en-US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년 </a:t>
              </a:r>
              <a:r>
                <a:rPr lang="en-US" altLang="ko-KR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2</a:t>
              </a:r>
              <a:r>
                <a:rPr lang="ko-KR" altLang="en-US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월 집계</a:t>
              </a:r>
            </a:p>
          </p:txBody>
        </p:sp>
      </p:grp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44F956CE-1EB2-4C32-8474-0E108A13AFB6}"/>
              </a:ext>
            </a:extLst>
          </p:cNvPr>
          <p:cNvSpPr/>
          <p:nvPr/>
        </p:nvSpPr>
        <p:spPr>
          <a:xfrm>
            <a:off x="582823" y="1267783"/>
            <a:ext cx="628697" cy="48506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1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Mar. 15.</a:t>
            </a:r>
            <a:br>
              <a:rPr lang="en-US" altLang="ko-KR" sz="11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</a:br>
            <a:r>
              <a:rPr lang="en-US" altLang="ko-KR" sz="11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2023</a:t>
            </a:r>
            <a:endParaRPr lang="ko-KR" altLang="en-US" sz="1100" b="1" kern="0" spc="-5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FD95DB99-AA4D-4282-AB74-F57F1747C1F1}"/>
              </a:ext>
            </a:extLst>
          </p:cNvPr>
          <p:cNvSpPr/>
          <p:nvPr/>
        </p:nvSpPr>
        <p:spPr>
          <a:xfrm>
            <a:off x="1108572" y="5617813"/>
            <a:ext cx="4675008" cy="240604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100" b="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(</a:t>
            </a:r>
            <a:r>
              <a:rPr lang="ko-KR" altLang="en-US" sz="1100" b="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주례</a:t>
            </a:r>
            <a:r>
              <a:rPr lang="en-US" altLang="ko-KR" sz="1100" b="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)</a:t>
            </a:r>
            <a:r>
              <a:rPr lang="ko-KR" altLang="en-US" sz="1100" b="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금융 플랫폼 기획조사</a:t>
            </a:r>
            <a:r>
              <a:rPr lang="en-US" altLang="ko-KR" sz="1100" b="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</a:t>
            </a:r>
            <a:r>
              <a:rPr lang="ko-KR" altLang="en-US" sz="1100" b="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개요</a:t>
            </a:r>
            <a:endParaRPr lang="en-US" altLang="ko-KR" sz="1100" dirty="0">
              <a:solidFill>
                <a:schemeClr val="tx1">
                  <a:lumMod val="95000"/>
                  <a:lumOff val="5000"/>
                </a:schemeClr>
              </a:solidFill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○ 조사기간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매주 월요일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~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목요일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(4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일간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○ 조사방법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 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이메일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/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모바일 조사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○ 조사대상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 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전국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20~69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세 성인</a:t>
            </a:r>
            <a:endParaRPr lang="en-US" altLang="ko-KR" sz="1100" dirty="0">
              <a:solidFill>
                <a:schemeClr val="tx1">
                  <a:lumMod val="95000"/>
                  <a:lumOff val="5000"/>
                </a:schemeClr>
              </a:solidFill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○ 조사표본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 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매주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500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명 이상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(’23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년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2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월은 총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2,120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명 조사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○ 표본 프레임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 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약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86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만명의 </a:t>
            </a:r>
            <a:r>
              <a:rPr lang="ko-KR" alt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비편향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패널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(Unbiased Panel)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○ 표본추출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   1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단계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 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성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·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연령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·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지역별 </a:t>
            </a:r>
            <a:r>
              <a:rPr lang="ko-KR" alt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표본수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할당</a:t>
            </a:r>
            <a:endParaRPr lang="en-US" altLang="ko-KR" sz="1100" dirty="0">
              <a:solidFill>
                <a:schemeClr val="tx1">
                  <a:lumMod val="95000"/>
                  <a:lumOff val="5000"/>
                </a:schemeClr>
              </a:solidFill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   2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단계 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 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표본 프레임에서 성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·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연령</a:t>
            </a:r>
            <a:r>
              <a:rPr lang="en-US" altLang="ko-KR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·</a:t>
            </a:r>
            <a:r>
              <a:rPr lang="ko-KR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지역별 할당 후 무작위 추출</a:t>
            </a:r>
            <a:endParaRPr lang="en-US" altLang="ko-KR" sz="1100" dirty="0">
              <a:solidFill>
                <a:schemeClr val="tx1">
                  <a:lumMod val="95000"/>
                  <a:lumOff val="5000"/>
                </a:schemeClr>
              </a:solidFill>
              <a:ea typeface="나눔고딕" panose="020D0604000000000000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4E0F1CB-B8DE-4619-8222-63D41A0E1E89}"/>
              </a:ext>
            </a:extLst>
          </p:cNvPr>
          <p:cNvSpPr/>
          <p:nvPr/>
        </p:nvSpPr>
        <p:spPr>
          <a:xfrm>
            <a:off x="451712" y="8297312"/>
            <a:ext cx="6039576" cy="1109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dirty="0" err="1">
                <a:solidFill>
                  <a:srgbClr val="393C42"/>
                </a:solidFill>
                <a:ea typeface="나눔고딕" panose="020D0604000000000000" pitchFamily="50" charset="-127"/>
              </a:rPr>
              <a:t>컨슈머인사이트는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 대규모 온라인패널을 통해 금융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, 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자동차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, 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이동통신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, 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쇼핑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/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유통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, 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관광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/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여행 등 다양한 산업에서 요구되는 전문적이고 과학적인 리서치 서비스를 제공하고 있습니다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. 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수집된 </a:t>
            </a:r>
            <a:r>
              <a:rPr lang="ko-KR" altLang="en-US" sz="900" dirty="0" err="1">
                <a:solidFill>
                  <a:srgbClr val="393C42"/>
                </a:solidFill>
                <a:ea typeface="나눔고딕" panose="020D0604000000000000" pitchFamily="50" charset="-127"/>
              </a:rPr>
              <a:t>서베이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 데이터는 금융 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· 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통신 등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 </a:t>
            </a:r>
            <a:r>
              <a:rPr lang="ko-KR" altLang="en-US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다양한 빅데이터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와 </a:t>
            </a:r>
            <a:b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</a:br>
            <a:r>
              <a:rPr lang="ko-KR" altLang="en-US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융복합 연계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하여 각 데이터의 한계점을 넘어서는 새로운 개념의 데이터를 제공하고 있습니다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.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 </a:t>
            </a:r>
            <a:b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</a:b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특히 최근에는 </a:t>
            </a:r>
            <a:r>
              <a:rPr lang="en-US" altLang="ko-KR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100% </a:t>
            </a:r>
            <a:r>
              <a:rPr lang="ko-KR" altLang="en-US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모바일 기반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으로 </a:t>
            </a:r>
            <a:r>
              <a:rPr lang="ko-KR" altLang="en-US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전국민 표본 대표성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을 가진 </a:t>
            </a:r>
            <a:r>
              <a:rPr lang="ko-KR" altLang="en-US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조사 플랫폼 ‘</a:t>
            </a:r>
            <a:r>
              <a:rPr lang="ko-KR" altLang="en-US" sz="900" b="1" dirty="0" err="1">
                <a:solidFill>
                  <a:srgbClr val="393C42"/>
                </a:solidFill>
                <a:ea typeface="나눔고딕" panose="020D0604000000000000" pitchFamily="50" charset="-127"/>
              </a:rPr>
              <a:t>국대패널’</a:t>
            </a:r>
            <a:r>
              <a:rPr lang="ko-KR" altLang="en-US" sz="900" dirty="0" err="1">
                <a:solidFill>
                  <a:srgbClr val="393C42"/>
                </a:solidFill>
                <a:ea typeface="나눔고딕" panose="020D0604000000000000" pitchFamily="50" charset="-127"/>
              </a:rPr>
              <a:t>을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 </a:t>
            </a:r>
            <a:r>
              <a:rPr lang="ko-KR" altLang="en-US" sz="900" b="1" dirty="0" err="1">
                <a:solidFill>
                  <a:srgbClr val="393C42"/>
                </a:solidFill>
                <a:ea typeface="나눔고딕" panose="020D0604000000000000" pitchFamily="50" charset="-127"/>
              </a:rPr>
              <a:t>론칭</a:t>
            </a:r>
            <a:r>
              <a:rPr lang="ko-KR" altLang="en-US" sz="900" dirty="0" err="1">
                <a:solidFill>
                  <a:srgbClr val="393C42"/>
                </a:solidFill>
                <a:ea typeface="나눔고딕" panose="020D0604000000000000" pitchFamily="50" charset="-127"/>
              </a:rPr>
              <a:t>하고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 </a:t>
            </a:r>
            <a:r>
              <a:rPr lang="ko-KR" altLang="en-US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조사업계 누구나 사용할 수 있도록 개방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했습니다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.</a:t>
            </a:r>
            <a:endParaRPr lang="ko-KR" altLang="en-US" sz="900" dirty="0">
              <a:ea typeface="나눔고딕" panose="020D0604000000000000" pitchFamily="50" charset="-127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FB6F78C1-4398-42B1-BBE1-273A02E743DD}"/>
              </a:ext>
            </a:extLst>
          </p:cNvPr>
          <p:cNvSpPr/>
          <p:nvPr/>
        </p:nvSpPr>
        <p:spPr>
          <a:xfrm>
            <a:off x="2775972" y="510051"/>
            <a:ext cx="2757486" cy="461665"/>
          </a:xfrm>
          <a:prstGeom prst="rect">
            <a:avLst/>
          </a:prstGeom>
          <a:effectLst>
            <a:outerShdw dist="25400" dir="2700000" algn="tl" rotWithShape="0">
              <a:srgbClr val="6D6E71"/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ko-KR" altLang="en-US" sz="2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금융</a:t>
            </a:r>
            <a:r>
              <a:rPr lang="en-US" altLang="ko-KR" sz="2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_Research Brief</a:t>
            </a:r>
            <a:endParaRPr lang="ko-KR" altLang="en-US" sz="2400" b="1" kern="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02288C82-E7E7-4FD5-8F5C-C7027855B3F3}"/>
              </a:ext>
            </a:extLst>
          </p:cNvPr>
          <p:cNvSpPr/>
          <p:nvPr/>
        </p:nvSpPr>
        <p:spPr>
          <a:xfrm>
            <a:off x="2894913" y="320091"/>
            <a:ext cx="2519601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ko-KR" altLang="en-US" sz="1200" b="1" kern="0" spc="-1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데이터 융복합</a:t>
            </a:r>
            <a:r>
              <a:rPr lang="en-US" altLang="ko-KR" sz="1200" b="1" kern="0" spc="-1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 · </a:t>
            </a:r>
            <a:r>
              <a:rPr lang="ko-KR" altLang="en-US" sz="1200" b="1" kern="0" spc="-1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소비자리서치 전문 연구기관</a:t>
            </a: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7CD1CCB2-669C-4E31-B17F-038A5F4392AB}"/>
              </a:ext>
            </a:extLst>
          </p:cNvPr>
          <p:cNvSpPr/>
          <p:nvPr/>
        </p:nvSpPr>
        <p:spPr>
          <a:xfrm>
            <a:off x="738751" y="3203548"/>
            <a:ext cx="5576035" cy="1466299"/>
          </a:xfrm>
          <a:prstGeom prst="rect">
            <a:avLst/>
          </a:prstGeom>
          <a:effectLst/>
        </p:spPr>
        <p:txBody>
          <a:bodyPr wrap="square" anchor="ctr">
            <a:spAutoFit/>
          </a:bodyPr>
          <a:lstStyle/>
          <a:p>
            <a:pPr marL="180975" indent="-180975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Tx/>
              <a:buChar char="-"/>
              <a:defRPr/>
            </a:pPr>
            <a:r>
              <a:rPr lang="ko-KR" altLang="en-US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전체 조사 대상자 중 확보고객 비율</a:t>
            </a:r>
            <a:r>
              <a:rPr lang="en-US" altLang="ko-KR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(</a:t>
            </a:r>
            <a:r>
              <a:rPr lang="ko-KR" altLang="en-US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총 이용자수에 해당</a:t>
            </a:r>
            <a:r>
              <a:rPr lang="en-US" altLang="ko-KR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)</a:t>
            </a:r>
            <a:r>
              <a:rPr lang="ko-KR" altLang="en-US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 </a:t>
            </a:r>
            <a:r>
              <a:rPr lang="en-US" altLang="ko-KR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1</a:t>
            </a:r>
            <a:r>
              <a:rPr lang="ko-KR" altLang="en-US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위는 </a:t>
            </a:r>
            <a:r>
              <a:rPr lang="en-US" altLang="ko-KR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‘</a:t>
            </a:r>
            <a:r>
              <a:rPr lang="ko-KR" altLang="en-US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토스</a:t>
            </a:r>
            <a:r>
              <a:rPr lang="en-US" altLang="ko-KR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’</a:t>
            </a:r>
            <a:endParaRPr lang="ko-KR" altLang="en-US" sz="1400" b="1" kern="0" dirty="0">
              <a:ln>
                <a:solidFill>
                  <a:prstClr val="white">
                    <a:alpha val="0"/>
                  </a:prst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  <a:cs typeface="Tahoma" panose="020B0604030504040204" pitchFamily="34" charset="0"/>
            </a:endParaRPr>
          </a:p>
          <a:p>
            <a:pPr marL="180975" indent="-180975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Tx/>
              <a:buChar char="-"/>
              <a:defRPr/>
            </a:pPr>
            <a:r>
              <a:rPr lang="ko-KR" altLang="en-US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앱 깔아 놓은 소비자 중엔 </a:t>
            </a:r>
            <a:r>
              <a:rPr lang="en-US" altLang="ko-KR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‘</a:t>
            </a:r>
            <a:r>
              <a:rPr lang="ko-KR" altLang="en-US" sz="1400" b="1" kern="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스타뱅킹</a:t>
            </a:r>
            <a:r>
              <a:rPr lang="en-US" altLang="ko-KR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’</a:t>
            </a:r>
            <a:r>
              <a:rPr lang="ko-KR" altLang="en-US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이 가장 높아</a:t>
            </a:r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defRPr/>
            </a:pPr>
            <a:r>
              <a:rPr lang="en-US" altLang="ko-KR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    BNK</a:t>
            </a:r>
            <a:r>
              <a:rPr lang="ko-KR" altLang="en-US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경남</a:t>
            </a:r>
            <a:r>
              <a:rPr lang="en-US" altLang="ko-KR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, DGB</a:t>
            </a:r>
            <a:r>
              <a:rPr lang="ko-KR" altLang="en-US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대구 등 지방은행 앱도 높은 활성화 수준 보여</a:t>
            </a:r>
          </a:p>
          <a:p>
            <a:pPr marL="180975" indent="-180975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Tx/>
              <a:buChar char="-"/>
              <a:defRPr/>
            </a:pPr>
            <a:r>
              <a:rPr lang="ko-KR" altLang="en-US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주요 금융 앱의 가장 강력한 경쟁 상대는 역시 ‘토스’</a:t>
            </a:r>
          </a:p>
          <a:p>
            <a:pPr marL="180975" indent="-180975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Clr>
                <a:schemeClr val="bg1">
                  <a:lumMod val="50000"/>
                </a:schemeClr>
              </a:buClr>
              <a:buFontTx/>
              <a:buChar char="-"/>
              <a:defRPr/>
            </a:pPr>
            <a:r>
              <a:rPr lang="ko-KR" altLang="en-US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카카오뱅크 설치자는 다른 앱의 정기적 이용률도 높아</a:t>
            </a:r>
          </a:p>
        </p:txBody>
      </p:sp>
    </p:spTree>
    <p:extLst>
      <p:ext uri="{BB962C8B-B14F-4D97-AF65-F5344CB8AC3E}">
        <p14:creationId xmlns:p14="http://schemas.microsoft.com/office/powerpoint/2010/main" val="93077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0F0435D0-2FD1-41E1-82F7-F3F6B464635D}"/>
              </a:ext>
            </a:extLst>
          </p:cNvPr>
          <p:cNvSpPr/>
          <p:nvPr/>
        </p:nvSpPr>
        <p:spPr>
          <a:xfrm>
            <a:off x="174171" y="169636"/>
            <a:ext cx="6509658" cy="600982"/>
          </a:xfrm>
          <a:prstGeom prst="rect">
            <a:avLst/>
          </a:prstGeom>
          <a:solidFill>
            <a:srgbClr val="CF1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나눔고딕" panose="020D0604000000000000" pitchFamily="50" charset="-127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54FE21A-75E3-4B8B-9988-E4E1982CB846}"/>
              </a:ext>
            </a:extLst>
          </p:cNvPr>
          <p:cNvCxnSpPr/>
          <p:nvPr/>
        </p:nvCxnSpPr>
        <p:spPr>
          <a:xfrm>
            <a:off x="1612900" y="218167"/>
            <a:ext cx="0" cy="495300"/>
          </a:xfrm>
          <a:prstGeom prst="line">
            <a:avLst/>
          </a:prstGeom>
          <a:ln w="31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CA83C58C-E919-4CF3-B746-3BA47A9B3B5F}"/>
              </a:ext>
            </a:extLst>
          </p:cNvPr>
          <p:cNvSpPr/>
          <p:nvPr/>
        </p:nvSpPr>
        <p:spPr>
          <a:xfrm>
            <a:off x="1709704" y="265762"/>
            <a:ext cx="3081369" cy="400110"/>
          </a:xfrm>
          <a:prstGeom prst="rect">
            <a:avLst/>
          </a:prstGeom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ko-KR" altLang="en-US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금융</a:t>
            </a:r>
            <a:r>
              <a:rPr lang="en-US" altLang="ko-KR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_Research Brief</a:t>
            </a:r>
            <a:endParaRPr lang="ko-KR" altLang="en-US" sz="2000" b="1" kern="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788264CC-C5BB-4CAF-865B-29AE2ECD0954}"/>
              </a:ext>
            </a:extLst>
          </p:cNvPr>
          <p:cNvSpPr/>
          <p:nvPr/>
        </p:nvSpPr>
        <p:spPr>
          <a:xfrm>
            <a:off x="5265318" y="299008"/>
            <a:ext cx="1135247" cy="33361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Mar. 15. 2023</a:t>
            </a:r>
            <a:endParaRPr lang="ko-KR" altLang="en-US" sz="1400" b="1" kern="0" spc="-5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5DC70163-5AA7-4369-9947-9D664B1ABD6C}"/>
              </a:ext>
            </a:extLst>
          </p:cNvPr>
          <p:cNvGrpSpPr/>
          <p:nvPr/>
        </p:nvGrpSpPr>
        <p:grpSpPr>
          <a:xfrm>
            <a:off x="174171" y="856187"/>
            <a:ext cx="6509658" cy="413813"/>
            <a:chOff x="320448" y="1389587"/>
            <a:chExt cx="6217104" cy="413813"/>
          </a:xfrm>
        </p:grpSpPr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3070A090-DBDB-44B7-8F78-3B20DA539791}"/>
                </a:ext>
              </a:extLst>
            </p:cNvPr>
            <p:cNvSpPr/>
            <p:nvPr/>
          </p:nvSpPr>
          <p:spPr>
            <a:xfrm>
              <a:off x="320448" y="1389587"/>
              <a:ext cx="6217104" cy="4138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0" rtlCol="0" anchor="ctr"/>
            <a:lstStyle/>
            <a:p>
              <a:pPr>
                <a:defRPr/>
              </a:pPr>
              <a:r>
                <a:rPr lang="en-US" altLang="ko-KR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(’23. 2</a:t>
              </a:r>
              <a:r>
                <a:rPr lang="ko-KR" altLang="en-US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월</a:t>
              </a:r>
              <a:r>
                <a:rPr lang="en-US" altLang="ko-KR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) </a:t>
              </a:r>
              <a:r>
                <a:rPr lang="ko-KR" altLang="en-US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소비자가 꼽은 ‘정기적</a:t>
              </a:r>
              <a:r>
                <a:rPr lang="en-US" altLang="ko-KR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/</a:t>
              </a:r>
              <a:r>
                <a:rPr lang="ko-KR" altLang="en-US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생활 필수 금융 앱’ 순위</a:t>
              </a: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815842F6-F816-4F70-987D-85B1E8A2FAC0}"/>
                </a:ext>
              </a:extLst>
            </p:cNvPr>
            <p:cNvSpPr/>
            <p:nvPr/>
          </p:nvSpPr>
          <p:spPr>
            <a:xfrm rot="5400000">
              <a:off x="383417" y="1508745"/>
              <a:ext cx="49667" cy="175497"/>
            </a:xfrm>
            <a:prstGeom prst="rect">
              <a:avLst/>
            </a:prstGeom>
            <a:solidFill>
              <a:srgbClr val="CF1B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ea typeface="나눔고딕" panose="020D0604000000000000" pitchFamily="50" charset="-127"/>
              </a:endParaRPr>
            </a:p>
          </p:txBody>
        </p:sp>
      </p:grpSp>
      <p:pic>
        <p:nvPicPr>
          <p:cNvPr id="40" name="그림 39">
            <a:extLst>
              <a:ext uri="{FF2B5EF4-FFF2-40B4-BE49-F238E27FC236}">
                <a16:creationId xmlns:a16="http://schemas.microsoft.com/office/drawing/2014/main" id="{7F7955D9-F8A8-4C32-A0E7-BAC4A0571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4552" y="345437"/>
            <a:ext cx="1163412" cy="240760"/>
          </a:xfrm>
          <a:prstGeom prst="rect">
            <a:avLst/>
          </a:prstGeom>
        </p:spPr>
      </p:pic>
      <p:sp>
        <p:nvSpPr>
          <p:cNvPr id="18" name="양쪽 모서리가 둥근 사각형 35">
            <a:extLst>
              <a:ext uri="{FF2B5EF4-FFF2-40B4-BE49-F238E27FC236}">
                <a16:creationId xmlns:a16="http://schemas.microsoft.com/office/drawing/2014/main" id="{2B939340-EF85-4C4B-8F79-58E8D3140E7A}"/>
              </a:ext>
            </a:extLst>
          </p:cNvPr>
          <p:cNvSpPr/>
          <p:nvPr/>
        </p:nvSpPr>
        <p:spPr>
          <a:xfrm>
            <a:off x="1555837" y="3624431"/>
            <a:ext cx="4073438" cy="288032"/>
          </a:xfrm>
          <a:prstGeom prst="round2SameRect">
            <a:avLst>
              <a:gd name="adj1" fmla="val 0"/>
              <a:gd name="adj2" fmla="val 0"/>
            </a:avLst>
          </a:prstGeom>
          <a:noFill/>
          <a:ln>
            <a:noFill/>
          </a:ln>
        </p:spPr>
        <p:txBody>
          <a:bodyPr wrap="square" bIns="49359" anchor="ctr">
            <a:noAutofit/>
          </a:bodyPr>
          <a:lstStyle/>
          <a:p>
            <a:pPr algn="ctr" defTabSz="914400">
              <a:defRPr/>
            </a:pPr>
            <a:r>
              <a:rPr kumimoji="1" lang="en-US" altLang="ko-KR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[</a:t>
            </a:r>
            <a:r>
              <a:rPr kumimoji="1" lang="ko-KR" altLang="en-US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표</a:t>
            </a:r>
            <a:r>
              <a:rPr kumimoji="1" lang="en-US" altLang="ko-KR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1] </a:t>
            </a:r>
            <a:r>
              <a:rPr kumimoji="1" lang="ko-KR" altLang="en-US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금융 앱 확보고객 순위 </a:t>
            </a:r>
            <a:r>
              <a:rPr kumimoji="1" lang="en-US" altLang="ko-KR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(’23</a:t>
            </a:r>
            <a:r>
              <a:rPr kumimoji="1" lang="ko-KR" altLang="en-US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년 </a:t>
            </a:r>
            <a:r>
              <a:rPr kumimoji="1" lang="en-US" altLang="ko-KR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2</a:t>
            </a:r>
            <a:r>
              <a:rPr kumimoji="1" lang="ko-KR" altLang="en-US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월 조사</a:t>
            </a:r>
            <a:r>
              <a:rPr kumimoji="1" lang="en-US" altLang="ko-KR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, </a:t>
            </a:r>
            <a:r>
              <a:rPr kumimoji="1" lang="ko-KR" altLang="en-US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상위 </a:t>
            </a:r>
            <a:r>
              <a:rPr kumimoji="1" lang="en-US" altLang="ko-KR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10</a:t>
            </a:r>
            <a:r>
              <a:rPr kumimoji="1" lang="ko-KR" altLang="en-US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개</a:t>
            </a:r>
            <a:r>
              <a:rPr kumimoji="1" lang="en-US" altLang="ko-KR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)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97A97A99-BC8F-4E61-9E09-9A4742077AC0}"/>
              </a:ext>
            </a:extLst>
          </p:cNvPr>
          <p:cNvSpPr/>
          <p:nvPr/>
        </p:nvSpPr>
        <p:spPr>
          <a:xfrm>
            <a:off x="2638828" y="3916891"/>
            <a:ext cx="36064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latinLnBrk="1"/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(Base :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전국의 만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20~69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세 성인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2,120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명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,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단위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:  %,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복수응답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</a:t>
            </a:r>
            <a:endParaRPr lang="ko-KR" altLang="en-US" sz="1000" spc="-37" dirty="0">
              <a:ln>
                <a:solidFill>
                  <a:srgbClr val="31859C">
                    <a:alpha val="0"/>
                  </a:srgb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C8CF01B1-8B4D-4E14-913D-B94047E949C8}"/>
              </a:ext>
            </a:extLst>
          </p:cNvPr>
          <p:cNvSpPr/>
          <p:nvPr/>
        </p:nvSpPr>
        <p:spPr>
          <a:xfrm>
            <a:off x="156570" y="9301559"/>
            <a:ext cx="67014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latinLnBrk="1"/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*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확보고객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: p. 5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 ‘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금융 플랫폼 기획조사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’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의 앱 활동성 평가 지표 참조</a:t>
            </a:r>
            <a:endParaRPr lang="en-US" altLang="ko-KR" sz="1000" spc="-37" dirty="0">
              <a:ln>
                <a:solidFill>
                  <a:srgbClr val="31859C">
                    <a:alpha val="0"/>
                  </a:srgb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  <a:p>
            <a:pPr defTabSz="914400" latinLnBrk="1"/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**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비고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(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해당권역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 : p.6 ‘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조사 대상 앱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’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을 퍼블리셔의 사업영역을 기준으로 분류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(e.g.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은행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/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인터넷뱅크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,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증권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,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신용카드 등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</a:t>
            </a:r>
            <a:endParaRPr lang="ko-KR" altLang="en-US" sz="1000" spc="-37" dirty="0">
              <a:ln>
                <a:solidFill>
                  <a:srgbClr val="31859C">
                    <a:alpha val="0"/>
                  </a:srgb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7D9C883-60EA-4457-88D1-D00C89CBB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673849"/>
              </p:ext>
            </p:extLst>
          </p:nvPr>
        </p:nvGraphicFramePr>
        <p:xfrm>
          <a:off x="472846" y="4235498"/>
          <a:ext cx="5772476" cy="453485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381326">
                  <a:extLst>
                    <a:ext uri="{9D8B030D-6E8A-4147-A177-3AD203B41FA5}">
                      <a16:colId xmlns:a16="http://schemas.microsoft.com/office/drawing/2014/main" val="473914456"/>
                    </a:ext>
                  </a:extLst>
                </a:gridCol>
                <a:gridCol w="1936653">
                  <a:extLst>
                    <a:ext uri="{9D8B030D-6E8A-4147-A177-3AD203B41FA5}">
                      <a16:colId xmlns:a16="http://schemas.microsoft.com/office/drawing/2014/main" val="1654680058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3303048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3026936448"/>
                    </a:ext>
                  </a:extLst>
                </a:gridCol>
                <a:gridCol w="736501">
                  <a:extLst>
                    <a:ext uri="{9D8B030D-6E8A-4147-A177-3AD203B41FA5}">
                      <a16:colId xmlns:a16="http://schemas.microsoft.com/office/drawing/2014/main" val="1148421726"/>
                    </a:ext>
                  </a:extLst>
                </a:gridCol>
                <a:gridCol w="1308296">
                  <a:extLst>
                    <a:ext uri="{9D8B030D-6E8A-4147-A177-3AD203B41FA5}">
                      <a16:colId xmlns:a16="http://schemas.microsoft.com/office/drawing/2014/main" val="1408250571"/>
                    </a:ext>
                  </a:extLst>
                </a:gridCol>
              </a:tblGrid>
              <a:tr h="191691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순위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확보</a:t>
                      </a:r>
                      <a:endParaRPr lang="en-US" altLang="ko-KR" sz="1200" b="1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2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고객</a:t>
                      </a:r>
                      <a:endParaRPr lang="en-US" altLang="ko-KR" sz="1200" b="1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(%)</a:t>
                      </a:r>
                      <a:endParaRPr lang="ko-KR" altLang="en-US" sz="1200" b="1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순위 변동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비고</a:t>
                      </a:r>
                      <a:r>
                        <a:rPr lang="en-US" altLang="ko-KR" sz="1200" b="1" baseline="3000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**</a:t>
                      </a:r>
                    </a:p>
                    <a:p>
                      <a:pPr algn="ctr" latinLnBrk="1"/>
                      <a:r>
                        <a:rPr lang="en-US" altLang="ko-KR" sz="12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12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해당 권역</a:t>
                      </a:r>
                      <a:r>
                        <a:rPr lang="en-US" altLang="ko-KR" sz="12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endParaRPr lang="ko-KR" altLang="en-US" sz="1200" b="1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359791"/>
                  </a:ext>
                </a:extLst>
              </a:tr>
              <a:tr h="19169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전월</a:t>
                      </a:r>
                      <a:endParaRPr lang="en-US" altLang="ko-KR" sz="1100" b="1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1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6</a:t>
                      </a:r>
                      <a:r>
                        <a:rPr lang="ko-KR" altLang="en-US" sz="11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개월 전 </a:t>
                      </a:r>
                      <a:endParaRPr lang="en-US" altLang="ko-KR" sz="1100" b="1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algn="ctr" latinLnBrk="1"/>
                      <a:r>
                        <a:rPr lang="ko-KR" altLang="en-US" sz="1100" b="1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대비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257431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i="1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토스</a:t>
                      </a:r>
                    </a:p>
                  </a:txBody>
                  <a:tcPr marL="9525" marR="468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34.6 </a:t>
                      </a:r>
                    </a:p>
                  </a:txBody>
                  <a:tcPr marL="9525" marR="9525" marT="9525" marB="108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o-KR" altLang="en-US" sz="1100" b="0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핀테크</a:t>
                      </a: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빅테크</a:t>
                      </a:r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889082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i="1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2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KB</a:t>
                      </a: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국민은행 </a:t>
                      </a:r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스타뱅킹</a:t>
                      </a:r>
                      <a:endParaRPr lang="ko-KR" altLang="en-US" sz="1100" b="1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468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32.0 </a:t>
                      </a:r>
                    </a:p>
                  </a:txBody>
                  <a:tcPr marL="9525" marR="9525" marT="9525" marB="108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o-KR" altLang="en-US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은행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40812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i="1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카카오뱅크</a:t>
                      </a:r>
                    </a:p>
                  </a:txBody>
                  <a:tcPr marL="9525" marR="468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26.8 </a:t>
                      </a:r>
                    </a:p>
                  </a:txBody>
                  <a:tcPr marL="9525" marR="9525" marT="9525" marB="108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o-KR" altLang="en-US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은행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211486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i="1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4</a:t>
                      </a:r>
                      <a:endParaRPr lang="ko-KR" altLang="en-US" sz="1100" b="1" i="1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신한 쏠</a:t>
                      </a:r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SOL)</a:t>
                      </a:r>
                    </a:p>
                  </a:txBody>
                  <a:tcPr marL="9525" marR="468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22.3 </a:t>
                      </a:r>
                    </a:p>
                  </a:txBody>
                  <a:tcPr marL="9525" marR="9525" marT="9525" marB="108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o-KR" altLang="en-US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은행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967488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i="1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5</a:t>
                      </a:r>
                      <a:endParaRPr lang="ko-KR" altLang="en-US" sz="1100" b="1" i="1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신한플레이</a:t>
                      </a:r>
                    </a:p>
                  </a:txBody>
                  <a:tcPr marL="9525" marR="468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22.1 </a:t>
                      </a:r>
                    </a:p>
                  </a:txBody>
                  <a:tcPr marL="9525" marR="9525" marT="9525" marB="108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kumimoji="0" lang="ko-KR" altLang="en-US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rgbClr val="CF1B22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▲</a:t>
                      </a:r>
                      <a:r>
                        <a:rPr kumimoji="0" lang="en-US" altLang="ko-KR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rgbClr val="CF1B22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o-KR" altLang="en-US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카드</a:t>
                      </a: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페이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391636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i="1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6</a:t>
                      </a:r>
                      <a:endParaRPr lang="ko-KR" altLang="en-US" sz="1100" b="1" i="1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카카오페이</a:t>
                      </a:r>
                    </a:p>
                  </a:txBody>
                  <a:tcPr marL="9525" marR="468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19.6 </a:t>
                      </a:r>
                    </a:p>
                  </a:txBody>
                  <a:tcPr marL="9525" marR="9525" marT="9525" marB="108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o-KR" altLang="en-US" sz="1100" b="0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핀테크</a:t>
                      </a: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빅테크</a:t>
                      </a:r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639947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i="1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7</a:t>
                      </a:r>
                      <a:endParaRPr lang="ko-KR" altLang="en-US" sz="1100" b="1" i="1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KB Pay</a:t>
                      </a:r>
                    </a:p>
                  </a:txBody>
                  <a:tcPr marL="9525" marR="468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19.3 </a:t>
                      </a:r>
                    </a:p>
                  </a:txBody>
                  <a:tcPr marL="9525" marR="9525" marT="9525" marB="108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kumimoji="0" lang="ko-KR" altLang="en-US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rgbClr val="CF1B22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▲</a:t>
                      </a:r>
                      <a:r>
                        <a:rPr kumimoji="0" lang="en-US" altLang="ko-KR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rgbClr val="CF1B22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o-KR" altLang="en-US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카드</a:t>
                      </a: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페이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557783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i="1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8</a:t>
                      </a:r>
                      <a:endParaRPr lang="ko-KR" altLang="en-US" sz="1100" b="1" i="1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삼성카드</a:t>
                      </a:r>
                    </a:p>
                  </a:txBody>
                  <a:tcPr marL="9525" marR="468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17.6 </a:t>
                      </a:r>
                    </a:p>
                  </a:txBody>
                  <a:tcPr marL="9525" marR="9525" marT="9525" marB="108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kumimoji="0" lang="ko-KR" altLang="en-US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rgbClr val="CF1B22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▲</a:t>
                      </a:r>
                      <a:r>
                        <a:rPr kumimoji="0" lang="en-US" altLang="ko-KR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rgbClr val="CF1B22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kumimoji="0" lang="ko-KR" altLang="en-US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▽</a:t>
                      </a:r>
                      <a:r>
                        <a:rPr kumimoji="0" lang="en-US" altLang="ko-KR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o-KR" altLang="en-US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카드</a:t>
                      </a: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페이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155597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i="1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9</a:t>
                      </a:r>
                      <a:endParaRPr lang="ko-KR" altLang="en-US" sz="1100" b="1" i="1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페이북</a:t>
                      </a:r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ISP</a:t>
                      </a:r>
                    </a:p>
                  </a:txBody>
                  <a:tcPr marL="9525" marR="468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18.1 </a:t>
                      </a:r>
                    </a:p>
                  </a:txBody>
                  <a:tcPr marL="9525" marR="9525" marT="9525" marB="108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kumimoji="0" lang="ko-KR" altLang="en-US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▽</a:t>
                      </a:r>
                      <a:r>
                        <a:rPr kumimoji="0" lang="en-US" altLang="ko-KR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kumimoji="0" lang="ko-KR" altLang="en-US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rgbClr val="CF1B22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▲</a:t>
                      </a:r>
                      <a:r>
                        <a:rPr kumimoji="0" lang="en-US" altLang="ko-KR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rgbClr val="CF1B22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o-KR" altLang="en-US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카드</a:t>
                      </a: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페이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662763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i="1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10</a:t>
                      </a:r>
                      <a:endParaRPr lang="ko-KR" altLang="en-US" sz="1100" b="1" i="1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현대카드</a:t>
                      </a:r>
                    </a:p>
                  </a:txBody>
                  <a:tcPr marL="9525" marR="468000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16.0 </a:t>
                      </a:r>
                    </a:p>
                  </a:txBody>
                  <a:tcPr marL="9525" marR="9525" marT="9525" marB="108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kumimoji="0" lang="ko-KR" altLang="en-US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rgbClr val="CF1B22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▲</a:t>
                      </a:r>
                      <a:r>
                        <a:rPr kumimoji="0" lang="en-US" altLang="ko-KR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rgbClr val="CF1B22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kumimoji="0" lang="ko-KR" altLang="en-US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rgbClr val="CF1B22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▲</a:t>
                      </a:r>
                      <a:r>
                        <a:rPr kumimoji="0" lang="en-US" altLang="ko-KR" sz="1100" b="0" i="0" u="none" strike="noStrike" kern="1200" cap="none" spc="-50" normalizeH="0" baseline="0" dirty="0">
                          <a:ln>
                            <a:noFill/>
                          </a:ln>
                          <a:solidFill>
                            <a:srgbClr val="CF1B22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o-KR" altLang="en-US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카드</a:t>
                      </a:r>
                      <a:r>
                        <a:rPr lang="en-US" altLang="ko-KR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100" b="0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페이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10903"/>
                  </a:ext>
                </a:extLst>
              </a:tr>
            </a:tbl>
          </a:graphicData>
        </a:graphic>
      </p:graphicFrame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F9572BFD-AAD5-4445-B4A5-FE5243830BF7}"/>
              </a:ext>
            </a:extLst>
          </p:cNvPr>
          <p:cNvSpPr/>
          <p:nvPr/>
        </p:nvSpPr>
        <p:spPr>
          <a:xfrm>
            <a:off x="357462" y="8735600"/>
            <a:ext cx="6097510" cy="2584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914400" latinLnBrk="1">
              <a:lnSpc>
                <a:spcPct val="150000"/>
              </a:lnSpc>
            </a:pP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질문</a:t>
            </a:r>
            <a:r>
              <a:rPr lang="en-US" altLang="ko-KR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 “</a:t>
            </a: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휴대폰에 설치된 </a:t>
            </a:r>
            <a:r>
              <a:rPr lang="ko-KR" altLang="en-US" sz="900" spc="-37" dirty="0" err="1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금융앱</a:t>
            </a: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 중에서 평소에 정기적으로  이용하거나  생활에 꼭 필요한 앱들은 </a:t>
            </a:r>
            <a:r>
              <a:rPr lang="en-US" altLang="ko-KR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 </a:t>
            </a: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무엇입니까</a:t>
            </a:r>
            <a:r>
              <a:rPr lang="en-US" altLang="ko-KR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? (</a:t>
            </a: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복수 선택</a:t>
            </a:r>
            <a:r>
              <a:rPr lang="en-US" altLang="ko-KR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)”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7ECF7CF-534C-435E-B93F-4A931221C9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1274" y="5352590"/>
            <a:ext cx="324000" cy="3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2FCFDFB6-DD19-4658-92F8-4191F60123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1274" y="5737741"/>
            <a:ext cx="324000" cy="3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A27D5C57-5EC4-44F8-83A2-CBCF34A343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81274" y="6508043"/>
            <a:ext cx="324000" cy="324000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7C435197-D5F7-4DC3-96F1-94FEC2F8FE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81274" y="6893194"/>
            <a:ext cx="324000" cy="3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3772D536-5496-42BA-8C67-77B11CD947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81274" y="7663496"/>
            <a:ext cx="324000" cy="3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55559314-7A7F-4642-BD02-43C91C2618A5}"/>
              </a:ext>
            </a:extLst>
          </p:cNvPr>
          <p:cNvCxnSpPr>
            <a:cxnSpLocks/>
          </p:cNvCxnSpPr>
          <p:nvPr/>
        </p:nvCxnSpPr>
        <p:spPr>
          <a:xfrm>
            <a:off x="156570" y="9277194"/>
            <a:ext cx="135005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>
            <a:extLst>
              <a:ext uri="{FF2B5EF4-FFF2-40B4-BE49-F238E27FC236}">
                <a16:creationId xmlns:a16="http://schemas.microsoft.com/office/drawing/2014/main" id="{EDA61637-ED1C-4A55-BEF3-78F17F918F4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80608" y="8048647"/>
            <a:ext cx="325333" cy="3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815A765F-9FF7-40A2-8563-B54B2C41D64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81274" y="6122892"/>
            <a:ext cx="324000" cy="324000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F31F4570-6EBB-45F8-B9C1-BACD3F5CFE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80616" y="4967439"/>
            <a:ext cx="325317" cy="3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DCE1D897-DA7C-4C3A-A21E-CA2205564F77}"/>
              </a:ext>
            </a:extLst>
          </p:cNvPr>
          <p:cNvSpPr/>
          <p:nvPr/>
        </p:nvSpPr>
        <p:spPr>
          <a:xfrm>
            <a:off x="472846" y="2668035"/>
            <a:ext cx="5772476" cy="55927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lvl="0"/>
            <a:r>
              <a:rPr lang="ko-KR" altLang="en-US" sz="10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확보고객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비율은 금융소비자의 행동 특성을 반영해 개발한 지표로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‘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정기적으로 이용하거나 생활하는데 </a:t>
            </a:r>
            <a:b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필수적으로 이용한다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는 응답 비율임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일반적으로 활용되는 월간 </a:t>
            </a:r>
            <a:r>
              <a:rPr lang="ko-KR" altLang="en-US" sz="10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활성이용자수</a:t>
            </a:r>
            <a:r>
              <a:rPr lang="en-US" altLang="ko-KR" sz="10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(MAU)</a:t>
            </a:r>
            <a:r>
              <a:rPr lang="ko-KR" altLang="en-US" sz="10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와 구분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되는</a:t>
            </a:r>
            <a:b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‘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인식적 지표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로서 </a:t>
            </a:r>
            <a:r>
              <a:rPr lang="ko-KR" altLang="en-US" sz="10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진성이용자를  확인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할 수 있다는데 의미가 있음</a:t>
            </a:r>
            <a:endParaRPr lang="ko-KR" altLang="en-US" dirty="0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5EF2B0BF-C0C2-46C5-B99A-9012F7EE99E3}"/>
              </a:ext>
            </a:extLst>
          </p:cNvPr>
          <p:cNvSpPr/>
          <p:nvPr/>
        </p:nvSpPr>
        <p:spPr>
          <a:xfrm>
            <a:off x="357983" y="1416081"/>
            <a:ext cx="6325846" cy="11695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’23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년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월 한달간 소비자가 쓰는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정기적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생활 필수 앱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확보고객</a:t>
            </a:r>
            <a:r>
              <a:rPr lang="en-US" altLang="ko-KR" sz="1200" spc="-37" baseline="30000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*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)’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1~4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위는</a:t>
            </a:r>
            <a:b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토스</a:t>
            </a:r>
            <a:r>
              <a:rPr lang="en-US" altLang="ko-KR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, KB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국민은행 </a:t>
            </a:r>
            <a:r>
              <a:rPr lang="ko-KR" altLang="en-US" sz="1200" b="1" spc="-37" dirty="0" err="1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스타뱅킹</a:t>
            </a:r>
            <a:r>
              <a:rPr lang="en-US" altLang="ko-KR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카카오뱅크</a:t>
            </a:r>
            <a:r>
              <a:rPr lang="en-US" altLang="ko-KR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신한 쏠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 순으로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6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개월 째 변동 없이 순위 유지 중</a:t>
            </a:r>
            <a:endParaRPr lang="en-US" altLang="ko-KR" sz="1200" b="1" spc="-37" dirty="0">
              <a:ln>
                <a:solidFill>
                  <a:srgbClr val="31859C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지난달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11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위였던 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현대카드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가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10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위권에 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신규 진입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했고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삼성카드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는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8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위로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계단 상승</a:t>
            </a:r>
            <a:endParaRPr lang="en-US" altLang="ko-KR" sz="1200" spc="-37" dirty="0">
              <a:ln>
                <a:solidFill>
                  <a:srgbClr val="31859C">
                    <a:alpha val="0"/>
                  </a:srgbClr>
                </a:solidFill>
              </a:ln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상위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10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 앱 중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5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개가 카드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페이 앱으로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신한플레이</a:t>
            </a:r>
            <a:r>
              <a:rPr lang="en-US" altLang="ko-KR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, KB Pay, </a:t>
            </a:r>
            <a:r>
              <a:rPr lang="ko-KR" altLang="en-US" sz="1200" b="1" spc="-37" dirty="0" err="1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페이북</a:t>
            </a:r>
            <a:r>
              <a:rPr lang="en-US" altLang="ko-KR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/ISP, 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현대카드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는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6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개월 전 대비 순위 상승 </a:t>
            </a:r>
            <a:endParaRPr lang="ko-KR" altLang="en-US" sz="1200" spc="-37" dirty="0">
              <a:ln>
                <a:solidFill>
                  <a:srgbClr val="31859C">
                    <a:alpha val="0"/>
                  </a:srgbClr>
                </a:solidFill>
              </a:ln>
              <a:solidFill>
                <a:srgbClr val="C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8E03D345-4EC2-4FAC-8973-34DBC47D93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81274" y="7278345"/>
            <a:ext cx="324000" cy="3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A442DE72-3689-4D23-A48C-E1BF80014C1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81274" y="8433794"/>
            <a:ext cx="324000" cy="3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86903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0F0435D0-2FD1-41E1-82F7-F3F6B464635D}"/>
              </a:ext>
            </a:extLst>
          </p:cNvPr>
          <p:cNvSpPr/>
          <p:nvPr/>
        </p:nvSpPr>
        <p:spPr>
          <a:xfrm>
            <a:off x="174171" y="169636"/>
            <a:ext cx="6509658" cy="600982"/>
          </a:xfrm>
          <a:prstGeom prst="rect">
            <a:avLst/>
          </a:prstGeom>
          <a:solidFill>
            <a:srgbClr val="CF1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나눔고딕" panose="020D0604000000000000" pitchFamily="50" charset="-127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54FE21A-75E3-4B8B-9988-E4E1982CB846}"/>
              </a:ext>
            </a:extLst>
          </p:cNvPr>
          <p:cNvCxnSpPr/>
          <p:nvPr/>
        </p:nvCxnSpPr>
        <p:spPr>
          <a:xfrm>
            <a:off x="1612900" y="218167"/>
            <a:ext cx="0" cy="495300"/>
          </a:xfrm>
          <a:prstGeom prst="line">
            <a:avLst/>
          </a:prstGeom>
          <a:ln w="31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CA83C58C-E919-4CF3-B746-3BA47A9B3B5F}"/>
              </a:ext>
            </a:extLst>
          </p:cNvPr>
          <p:cNvSpPr/>
          <p:nvPr/>
        </p:nvSpPr>
        <p:spPr>
          <a:xfrm>
            <a:off x="1709704" y="265762"/>
            <a:ext cx="3081369" cy="400110"/>
          </a:xfrm>
          <a:prstGeom prst="rect">
            <a:avLst/>
          </a:prstGeom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ko-KR" altLang="en-US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금융</a:t>
            </a:r>
            <a:r>
              <a:rPr lang="en-US" altLang="ko-KR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_Research Brief</a:t>
            </a:r>
            <a:endParaRPr lang="ko-KR" altLang="en-US" sz="2000" b="1" kern="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pic>
        <p:nvPicPr>
          <p:cNvPr id="40" name="그림 39">
            <a:extLst>
              <a:ext uri="{FF2B5EF4-FFF2-40B4-BE49-F238E27FC236}">
                <a16:creationId xmlns:a16="http://schemas.microsoft.com/office/drawing/2014/main" id="{7F7955D9-F8A8-4C32-A0E7-BAC4A0571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4552" y="345437"/>
            <a:ext cx="1163412" cy="240760"/>
          </a:xfrm>
          <a:prstGeom prst="rect">
            <a:avLst/>
          </a:prstGeom>
        </p:spPr>
      </p:pic>
      <p:grpSp>
        <p:nvGrpSpPr>
          <p:cNvPr id="30" name="그룹 29">
            <a:extLst>
              <a:ext uri="{FF2B5EF4-FFF2-40B4-BE49-F238E27FC236}">
                <a16:creationId xmlns:a16="http://schemas.microsoft.com/office/drawing/2014/main" id="{D871B504-FC8C-4F4D-B591-3AA079471596}"/>
              </a:ext>
            </a:extLst>
          </p:cNvPr>
          <p:cNvGrpSpPr/>
          <p:nvPr/>
        </p:nvGrpSpPr>
        <p:grpSpPr>
          <a:xfrm>
            <a:off x="174171" y="856187"/>
            <a:ext cx="6509658" cy="413813"/>
            <a:chOff x="320448" y="1389587"/>
            <a:chExt cx="6217104" cy="413813"/>
          </a:xfrm>
        </p:grpSpPr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93DC9AF4-4DC9-43B7-92B1-84158379590B}"/>
                </a:ext>
              </a:extLst>
            </p:cNvPr>
            <p:cNvSpPr/>
            <p:nvPr/>
          </p:nvSpPr>
          <p:spPr>
            <a:xfrm>
              <a:off x="320448" y="1389587"/>
              <a:ext cx="6217104" cy="4138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0" rtlCol="0" anchor="ctr"/>
            <a:lstStyle/>
            <a:p>
              <a:pPr>
                <a:defRPr/>
              </a:pPr>
              <a:r>
                <a:rPr lang="en-US" altLang="ko-KR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[</a:t>
              </a:r>
              <a:r>
                <a:rPr lang="ko-KR" altLang="en-US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참고</a:t>
              </a:r>
              <a:r>
                <a:rPr lang="en-US" altLang="ko-KR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] </a:t>
              </a:r>
              <a:r>
                <a:rPr lang="ko-KR" altLang="en-US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각 앱의 설치자 중 확보고객이 차지하는 비율</a:t>
              </a:r>
              <a:r>
                <a:rPr lang="en-US" altLang="ko-KR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(</a:t>
              </a:r>
              <a:r>
                <a:rPr lang="ko-KR" altLang="en-US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활성화 수준</a:t>
              </a:r>
              <a:r>
                <a:rPr lang="en-US" altLang="ko-KR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)</a:t>
              </a:r>
              <a:endParaRPr lang="ko-KR" altLang="en-US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endParaRPr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00D03B92-69CC-4448-95C1-6D15A39B675B}"/>
                </a:ext>
              </a:extLst>
            </p:cNvPr>
            <p:cNvSpPr/>
            <p:nvPr/>
          </p:nvSpPr>
          <p:spPr>
            <a:xfrm rot="5400000">
              <a:off x="383417" y="1508745"/>
              <a:ext cx="49667" cy="175497"/>
            </a:xfrm>
            <a:prstGeom prst="rect">
              <a:avLst/>
            </a:prstGeom>
            <a:solidFill>
              <a:srgbClr val="CF1B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ea typeface="나눔고딕" panose="020D0604000000000000" pitchFamily="50" charset="-127"/>
              </a:endParaRPr>
            </a:p>
          </p:txBody>
        </p:sp>
      </p:grp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D301210C-69C7-4050-AB6B-942D724CDCF3}"/>
              </a:ext>
            </a:extLst>
          </p:cNvPr>
          <p:cNvSpPr/>
          <p:nvPr/>
        </p:nvSpPr>
        <p:spPr>
          <a:xfrm>
            <a:off x="357983" y="1325042"/>
            <a:ext cx="6325846" cy="1398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특정 앱의 설치자 대비 확보고객 비율을 살펴보면 앱의 활성화 수준을 가늠해 볼 수 있음</a:t>
            </a:r>
            <a:endParaRPr lang="en-US" altLang="ko-KR" sz="1200" spc="-37" dirty="0">
              <a:ln>
                <a:solidFill>
                  <a:srgbClr val="31859C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71450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200" spc="-37" dirty="0" err="1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스타뱅킹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신한 쏠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(SOL), 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카카오뱅크는 활성화 수준도 높지만 토스는 다소 </a:t>
            </a:r>
            <a:r>
              <a:rPr lang="ko-KR" altLang="en-US" sz="1200" spc="-37" dirty="0" err="1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쳐짐</a:t>
            </a:r>
            <a:endParaRPr lang="en-US" altLang="ko-KR" sz="1200" spc="-37" dirty="0">
              <a:ln>
                <a:solidFill>
                  <a:srgbClr val="31859C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71450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지방은행 중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BNK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경남은행 앱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, IM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뱅크 대구은행 앱이 탁월한 활성화 수준을 보임</a:t>
            </a:r>
            <a:endParaRPr lang="en-US" altLang="ko-KR" sz="1200" spc="-37" dirty="0">
              <a:ln>
                <a:solidFill>
                  <a:srgbClr val="31859C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71450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케이뱅크와 수협 파트너뱅크 앱은 활성화 수준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40%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대로 분석 대상 중 가장 낮음</a:t>
            </a:r>
            <a:endParaRPr lang="en-US" altLang="ko-KR" sz="1200" spc="-37" dirty="0">
              <a:ln>
                <a:solidFill>
                  <a:srgbClr val="31859C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1" name="양쪽 모서리가 둥근 사각형 35">
            <a:extLst>
              <a:ext uri="{FF2B5EF4-FFF2-40B4-BE49-F238E27FC236}">
                <a16:creationId xmlns:a16="http://schemas.microsoft.com/office/drawing/2014/main" id="{A0F504F5-ACF7-4CF1-B6F2-53CE4525BBAA}"/>
              </a:ext>
            </a:extLst>
          </p:cNvPr>
          <p:cNvSpPr/>
          <p:nvPr/>
        </p:nvSpPr>
        <p:spPr>
          <a:xfrm>
            <a:off x="1484784" y="2898047"/>
            <a:ext cx="3888432" cy="288032"/>
          </a:xfrm>
          <a:prstGeom prst="round2SameRect">
            <a:avLst>
              <a:gd name="adj1" fmla="val 0"/>
              <a:gd name="adj2" fmla="val 0"/>
            </a:avLst>
          </a:prstGeom>
          <a:noFill/>
          <a:ln>
            <a:noFill/>
          </a:ln>
        </p:spPr>
        <p:txBody>
          <a:bodyPr wrap="square" bIns="49359" anchor="ctr">
            <a:noAutofit/>
          </a:bodyPr>
          <a:lstStyle/>
          <a:p>
            <a:pPr algn="ctr" defTabSz="914400">
              <a:defRPr/>
            </a:pPr>
            <a:r>
              <a:rPr kumimoji="1" lang="en-US" altLang="ko-KR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[</a:t>
            </a:r>
            <a:r>
              <a:rPr kumimoji="1" lang="ko-KR" altLang="en-US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그림</a:t>
            </a:r>
            <a:r>
              <a:rPr kumimoji="1" lang="en-US" altLang="ko-KR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1] </a:t>
            </a:r>
            <a:r>
              <a:rPr kumimoji="1" lang="ko-KR" altLang="en-US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앱 별 설치자 중 확보고객이 차지하는</a:t>
            </a:r>
            <a:r>
              <a:rPr kumimoji="1" lang="en-US" altLang="ko-KR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 </a:t>
            </a:r>
            <a:r>
              <a:rPr kumimoji="1" lang="ko-KR" altLang="en-US" sz="11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비율</a:t>
            </a:r>
            <a:endParaRPr kumimoji="1" lang="en-US" altLang="ko-KR" sz="1100" b="1" kern="0" spc="-14" dirty="0">
              <a:ln>
                <a:solidFill>
                  <a:srgbClr val="2DA2BF">
                    <a:alpha val="0"/>
                  </a:srgbClr>
                </a:solidFill>
              </a:ln>
              <a:solidFill>
                <a:prstClr val="black">
                  <a:lumMod val="85000"/>
                  <a:lumOff val="15000"/>
                </a:prstClr>
              </a:solidFill>
              <a:ea typeface="나눔고딕" panose="020D0604000000000000" pitchFamily="50" charset="-127"/>
              <a:cs typeface="Arial" charset="0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D65E9081-44C4-4A46-8600-CADEF30529CE}"/>
              </a:ext>
            </a:extLst>
          </p:cNvPr>
          <p:cNvSpPr/>
          <p:nvPr/>
        </p:nvSpPr>
        <p:spPr>
          <a:xfrm>
            <a:off x="5265318" y="299008"/>
            <a:ext cx="1135247" cy="33361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Mar. 15. 2023</a:t>
            </a:r>
            <a:endParaRPr lang="ko-KR" altLang="en-US" sz="1400" b="1" kern="0" spc="-5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graphicFrame>
        <p:nvGraphicFramePr>
          <p:cNvPr id="27" name="표 26">
            <a:extLst>
              <a:ext uri="{FF2B5EF4-FFF2-40B4-BE49-F238E27FC236}">
                <a16:creationId xmlns:a16="http://schemas.microsoft.com/office/drawing/2014/main" id="{6BB56ECC-3599-4FB5-B7FF-F537FE3BDC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438142"/>
              </p:ext>
            </p:extLst>
          </p:nvPr>
        </p:nvGraphicFramePr>
        <p:xfrm>
          <a:off x="528488" y="3521648"/>
          <a:ext cx="5801025" cy="554400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16546800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409184258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1373086757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3040189924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KB</a:t>
                      </a: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국민은행 </a:t>
                      </a:r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스타뱅킹</a:t>
                      </a:r>
                      <a:endParaRPr lang="ko-KR" altLang="en-US" sz="1100" b="1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(5,993)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8908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BNK</a:t>
                      </a: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경남은행 </a:t>
                      </a:r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모바일뱅킹</a:t>
                      </a:r>
                      <a:endParaRPr lang="ko-KR" altLang="en-US" sz="1100" b="1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(255)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0461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신한 쏠</a:t>
                      </a:r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SOL)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(4,446)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92052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IM</a:t>
                      </a: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뱅크 </a:t>
                      </a:r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 DGB</a:t>
                      </a: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대구은행 </a:t>
                      </a:r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스마트뱅킹</a:t>
                      </a:r>
                      <a:endParaRPr lang="ko-KR" altLang="en-US" sz="1100" b="1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(536)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93372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카카오뱅크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(5,486)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61738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BNK</a:t>
                      </a: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부산은행 </a:t>
                      </a:r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모바일뱅킹</a:t>
                      </a:r>
                      <a:endParaRPr lang="ko-KR" altLang="en-US" sz="1100" b="1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(474)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0473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광주은행 </a:t>
                      </a:r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개인뱅킹</a:t>
                      </a:r>
                      <a:endParaRPr lang="ko-KR" altLang="en-US" sz="1100" b="1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(306)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39393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우리</a:t>
                      </a:r>
                      <a:r>
                        <a:rPr 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WON</a:t>
                      </a: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뱅킹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(3,197)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49212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i</a:t>
                      </a:r>
                      <a:r>
                        <a:rPr 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-ONE Bank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(1,545)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2417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제주모바일뱅킹</a:t>
                      </a:r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(J</a:t>
                      </a: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뱅크</a:t>
                      </a:r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(63)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408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토스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(7,640)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451845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씨티모바일</a:t>
                      </a:r>
                      <a:endParaRPr lang="ko-KR" altLang="en-US" sz="1100" b="1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(198)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21148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하나원큐</a:t>
                      </a:r>
                      <a:endParaRPr lang="ko-KR" altLang="en-US" sz="1100" b="1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(3,040)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82641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SC</a:t>
                      </a: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제일은행 </a:t>
                      </a:r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모바일뱅킹</a:t>
                      </a:r>
                      <a:endParaRPr lang="ko-KR" altLang="en-US" sz="1100" b="1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(558)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96748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NH</a:t>
                      </a:r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스마트뱅킹</a:t>
                      </a:r>
                      <a:endParaRPr lang="ko-KR" altLang="en-US" sz="1100" b="1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(4,328)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167671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KDB</a:t>
                      </a: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산업은행 스마트</a:t>
                      </a:r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KDB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(173)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17687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NH</a:t>
                      </a:r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콕뱅크</a:t>
                      </a:r>
                      <a:endParaRPr lang="ko-KR" altLang="en-US" sz="1100" b="1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(2,677)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796086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MG</a:t>
                      </a:r>
                      <a:r>
                        <a:rPr lang="ko-KR" alt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더뱅킹</a:t>
                      </a:r>
                      <a:endParaRPr lang="ko-KR" altLang="en-US" sz="1100" b="1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(952)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55778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전북은행 </a:t>
                      </a:r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JB</a:t>
                      </a: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뱅크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(198)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157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NH</a:t>
                      </a: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올원뱅크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(2,697)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15559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수협 파트너뱅크 개인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ko-KR" alt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(325)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95644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케이뱅크</a:t>
                      </a:r>
                      <a: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spc="-7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Kbank</a:t>
                      </a:r>
                      <a:r>
                        <a:rPr lang="en-US" sz="1100" b="1" i="0" u="none" strike="noStrike" kern="12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kern="12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(1,822)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100" kern="1200" dirty="0">
                        <a:solidFill>
                          <a:schemeClr val="tx1"/>
                        </a:solidFill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10903"/>
                  </a:ext>
                </a:extLst>
              </a:tr>
            </a:tbl>
          </a:graphicData>
        </a:graphic>
      </p:graphicFrame>
      <p:graphicFrame>
        <p:nvGraphicFramePr>
          <p:cNvPr id="34" name="차트 33">
            <a:extLst>
              <a:ext uri="{FF2B5EF4-FFF2-40B4-BE49-F238E27FC236}">
                <a16:creationId xmlns:a16="http://schemas.microsoft.com/office/drawing/2014/main" id="{621AE2AA-51B1-4078-9C55-33C682531A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98898"/>
              </p:ext>
            </p:extLst>
          </p:nvPr>
        </p:nvGraphicFramePr>
        <p:xfrm>
          <a:off x="3325798" y="3510241"/>
          <a:ext cx="3293732" cy="5572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5" name="그림 34">
            <a:extLst>
              <a:ext uri="{FF2B5EF4-FFF2-40B4-BE49-F238E27FC236}">
                <a16:creationId xmlns:a16="http://schemas.microsoft.com/office/drawing/2014/main" id="{4A980A12-EAAF-43B8-8129-E754AB8350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0513" y="3563921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37" name="그림 36">
            <a:extLst>
              <a:ext uri="{FF2B5EF4-FFF2-40B4-BE49-F238E27FC236}">
                <a16:creationId xmlns:a16="http://schemas.microsoft.com/office/drawing/2014/main" id="{8816D9CB-C0AE-4CEC-BB3C-5F1D90FD3A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0513" y="4568185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38" name="그림 37">
            <a:extLst>
              <a:ext uri="{FF2B5EF4-FFF2-40B4-BE49-F238E27FC236}">
                <a16:creationId xmlns:a16="http://schemas.microsoft.com/office/drawing/2014/main" id="{5A03CCC9-7B6E-4C2D-B981-236BEAC7E0F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90513" y="4066053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53" name="그림 52">
            <a:extLst>
              <a:ext uri="{FF2B5EF4-FFF2-40B4-BE49-F238E27FC236}">
                <a16:creationId xmlns:a16="http://schemas.microsoft.com/office/drawing/2014/main" id="{B67A69EE-E13D-4A7C-84B7-D25F98983E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90074" y="6074581"/>
            <a:ext cx="216878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99602B26-5F8A-490A-8BFB-84D68CB386B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90513" y="4819251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1DB7853-DE04-46D2-93B4-4FF21E8150E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90513" y="3814987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BEAF6F0A-6397-491F-8214-6C3B84E26A1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90513" y="4317119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59C21D41-8825-470E-9173-B5D29ED96D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90513" y="5070317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E71740EE-1568-4A69-95E5-2A15C27DFFC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90513" y="5321383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286FD746-824F-44F3-A63C-4F27B55F1EA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590513" y="8334175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70D32F3E-9612-4ABB-9FE5-2541AFE25A9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590513" y="8585241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5E99BAF6-0B2F-4EE9-8F13-EAC38721551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590513" y="8836299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E762E1D8-1EFB-41BF-9D97-7BBF65538B38}"/>
              </a:ext>
            </a:extLst>
          </p:cNvPr>
          <p:cNvSpPr/>
          <p:nvPr/>
        </p:nvSpPr>
        <p:spPr>
          <a:xfrm>
            <a:off x="528488" y="9082903"/>
            <a:ext cx="6097510" cy="2584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914400" latinLnBrk="1">
              <a:lnSpc>
                <a:spcPct val="150000"/>
              </a:lnSpc>
            </a:pPr>
            <a:r>
              <a:rPr lang="en-US" altLang="ko-KR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* (  )  : </a:t>
            </a: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각 앱 별 설치자 수</a:t>
            </a:r>
            <a:endParaRPr lang="en-US" altLang="ko-KR" sz="900" spc="-37" dirty="0">
              <a:ln>
                <a:solidFill>
                  <a:srgbClr val="31859C">
                    <a:alpha val="0"/>
                  </a:srgb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EE00411A-5B7F-4C08-8E22-C8E27DF3C3AA}"/>
              </a:ext>
            </a:extLst>
          </p:cNvPr>
          <p:cNvSpPr/>
          <p:nvPr/>
        </p:nvSpPr>
        <p:spPr>
          <a:xfrm>
            <a:off x="3724661" y="3126784"/>
            <a:ext cx="27387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latinLnBrk="1"/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※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자료수집기간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: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’22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년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9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월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~’23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년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2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월</a:t>
            </a:r>
            <a:endParaRPr lang="en-US" altLang="ko-KR" sz="1000" spc="-37" dirty="0">
              <a:ln>
                <a:solidFill>
                  <a:srgbClr val="31859C">
                    <a:alpha val="0"/>
                  </a:srgbClr>
                </a:solidFill>
              </a:ln>
              <a:solidFill>
                <a:prstClr val="black"/>
              </a:solidFill>
              <a:ea typeface="나눔고딕"/>
            </a:endParaRPr>
          </a:p>
          <a:p>
            <a:pPr algn="r" defTabSz="914400" latinLnBrk="1"/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(Base :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각 앱 설치자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,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단위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: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%)</a:t>
            </a:r>
          </a:p>
        </p:txBody>
      </p: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5B5E301E-5496-4A1C-BEB5-9422F83F40BD}"/>
              </a:ext>
            </a:extLst>
          </p:cNvPr>
          <p:cNvSpPr/>
          <p:nvPr/>
        </p:nvSpPr>
        <p:spPr>
          <a:xfrm>
            <a:off x="528488" y="9240209"/>
            <a:ext cx="6097510" cy="2584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914400" latinLnBrk="1">
              <a:lnSpc>
                <a:spcPct val="150000"/>
              </a:lnSpc>
            </a:pP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질문</a:t>
            </a:r>
            <a:r>
              <a:rPr lang="en-US" altLang="ko-KR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 “</a:t>
            </a: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휴대폰에 설치된 </a:t>
            </a:r>
            <a:r>
              <a:rPr lang="ko-KR" altLang="en-US" sz="900" spc="-37" dirty="0" err="1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금융앱</a:t>
            </a: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 중에서 평소에 정기적으로  이용하거나  생활에 꼭 필요한 앱들은 </a:t>
            </a:r>
            <a:r>
              <a:rPr lang="en-US" altLang="ko-KR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 </a:t>
            </a: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무엇입니까</a:t>
            </a:r>
            <a:r>
              <a:rPr lang="en-US" altLang="ko-KR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? (</a:t>
            </a: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복수 선택</a:t>
            </a:r>
            <a:r>
              <a:rPr lang="en-US" altLang="ko-KR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)”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BCD6FD8-948A-4A63-8261-697F6982032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590513" y="5572449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3C4D3FA7-9782-4675-9DFC-CAF8CA811D1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590513" y="5823515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86B238D7-4B40-4294-822E-268A27C2557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590513" y="6325647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31CE4313-7C0C-4213-A233-6BB50DB04B97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590513" y="6576713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1BD59FB3-A1A3-470B-8907-6861CDE5464E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590513" y="6827779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58B44269-B15E-45FC-B1EE-68F7A39CB80D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590513" y="7078845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3CAA5A7E-4658-47CF-8C17-CDEE14516429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590513" y="7329911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1FA038C9-A445-46C0-BC17-E1855F039F6F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590513" y="7580977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89610BFA-36E8-430F-BA7D-E127AA811D16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590513" y="7832043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pic>
        <p:nvPicPr>
          <p:cNvPr id="43" name="그림 42">
            <a:extLst>
              <a:ext uri="{FF2B5EF4-FFF2-40B4-BE49-F238E27FC236}">
                <a16:creationId xmlns:a16="http://schemas.microsoft.com/office/drawing/2014/main" id="{70506332-4299-4A7F-9B29-034D33BE6DEF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590513" y="8083109"/>
            <a:ext cx="216000" cy="2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855995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직사각형 61">
            <a:extLst>
              <a:ext uri="{FF2B5EF4-FFF2-40B4-BE49-F238E27FC236}">
                <a16:creationId xmlns:a16="http://schemas.microsoft.com/office/drawing/2014/main" id="{56FD9F27-B6F8-4E8C-8AD0-D8AF93B4A5A7}"/>
              </a:ext>
            </a:extLst>
          </p:cNvPr>
          <p:cNvSpPr/>
          <p:nvPr/>
        </p:nvSpPr>
        <p:spPr>
          <a:xfrm>
            <a:off x="174171" y="169636"/>
            <a:ext cx="6509658" cy="600982"/>
          </a:xfrm>
          <a:prstGeom prst="rect">
            <a:avLst/>
          </a:prstGeom>
          <a:solidFill>
            <a:srgbClr val="CF1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나눔고딕" panose="020D0604000000000000" pitchFamily="50" charset="-127"/>
            </a:endParaRPr>
          </a:p>
        </p:txBody>
      </p: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6C82620E-B0C9-4C35-824B-619BF875BD02}"/>
              </a:ext>
            </a:extLst>
          </p:cNvPr>
          <p:cNvCxnSpPr/>
          <p:nvPr/>
        </p:nvCxnSpPr>
        <p:spPr>
          <a:xfrm>
            <a:off x="1612900" y="218167"/>
            <a:ext cx="0" cy="495300"/>
          </a:xfrm>
          <a:prstGeom prst="line">
            <a:avLst/>
          </a:prstGeom>
          <a:ln w="31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D08145F7-0B12-4D4A-8A77-63937D413F73}"/>
              </a:ext>
            </a:extLst>
          </p:cNvPr>
          <p:cNvSpPr/>
          <p:nvPr/>
        </p:nvSpPr>
        <p:spPr>
          <a:xfrm>
            <a:off x="1709704" y="265762"/>
            <a:ext cx="3081369" cy="400110"/>
          </a:xfrm>
          <a:prstGeom prst="rect">
            <a:avLst/>
          </a:prstGeom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ko-KR" altLang="en-US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금융</a:t>
            </a:r>
            <a:r>
              <a:rPr lang="en-US" altLang="ko-KR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_Research Brief</a:t>
            </a:r>
            <a:endParaRPr lang="ko-KR" altLang="en-US" sz="2000" b="1" kern="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pic>
        <p:nvPicPr>
          <p:cNvPr id="65" name="그림 64">
            <a:extLst>
              <a:ext uri="{FF2B5EF4-FFF2-40B4-BE49-F238E27FC236}">
                <a16:creationId xmlns:a16="http://schemas.microsoft.com/office/drawing/2014/main" id="{989B6B1E-4DB1-482A-810D-C25B77BBD4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4552" y="345437"/>
            <a:ext cx="1163412" cy="240760"/>
          </a:xfrm>
          <a:prstGeom prst="rect">
            <a:avLst/>
          </a:prstGeom>
        </p:spPr>
      </p:pic>
      <p:grpSp>
        <p:nvGrpSpPr>
          <p:cNvPr id="66" name="그룹 65">
            <a:extLst>
              <a:ext uri="{FF2B5EF4-FFF2-40B4-BE49-F238E27FC236}">
                <a16:creationId xmlns:a16="http://schemas.microsoft.com/office/drawing/2014/main" id="{146FCB1B-0137-47D3-8A2B-8C4D4C6435AD}"/>
              </a:ext>
            </a:extLst>
          </p:cNvPr>
          <p:cNvGrpSpPr/>
          <p:nvPr/>
        </p:nvGrpSpPr>
        <p:grpSpPr>
          <a:xfrm>
            <a:off x="174171" y="856187"/>
            <a:ext cx="6509658" cy="413813"/>
            <a:chOff x="320448" y="1389587"/>
            <a:chExt cx="6217104" cy="413813"/>
          </a:xfrm>
        </p:grpSpPr>
        <p:sp>
          <p:nvSpPr>
            <p:cNvPr id="67" name="직사각형 66">
              <a:extLst>
                <a:ext uri="{FF2B5EF4-FFF2-40B4-BE49-F238E27FC236}">
                  <a16:creationId xmlns:a16="http://schemas.microsoft.com/office/drawing/2014/main" id="{E7877AF4-DB5F-4431-BC57-B21E498BF780}"/>
                </a:ext>
              </a:extLst>
            </p:cNvPr>
            <p:cNvSpPr/>
            <p:nvPr/>
          </p:nvSpPr>
          <p:spPr>
            <a:xfrm>
              <a:off x="320448" y="1389587"/>
              <a:ext cx="6217104" cy="4138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0" rtlCol="0" anchor="ctr"/>
            <a:lstStyle/>
            <a:p>
              <a:pPr>
                <a:defRPr/>
              </a:pPr>
              <a:r>
                <a:rPr lang="en-US" altLang="ko-KR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[</a:t>
              </a:r>
              <a:r>
                <a:rPr lang="ko-KR" altLang="en-US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참고</a:t>
              </a:r>
              <a:r>
                <a:rPr lang="en-US" altLang="ko-KR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] </a:t>
              </a:r>
              <a:r>
                <a:rPr lang="ko-KR" altLang="en-US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Tahoma" panose="020B0604030504040204" pitchFamily="34" charset="0"/>
                </a:rPr>
                <a:t>주요 앱의 인식상 경쟁 관계</a:t>
              </a:r>
            </a:p>
          </p:txBody>
        </p:sp>
        <p:sp>
          <p:nvSpPr>
            <p:cNvPr id="68" name="직사각형 67">
              <a:extLst>
                <a:ext uri="{FF2B5EF4-FFF2-40B4-BE49-F238E27FC236}">
                  <a16:creationId xmlns:a16="http://schemas.microsoft.com/office/drawing/2014/main" id="{4624A818-75AC-4A17-A9C8-4A6C1F5B2D24}"/>
                </a:ext>
              </a:extLst>
            </p:cNvPr>
            <p:cNvSpPr/>
            <p:nvPr/>
          </p:nvSpPr>
          <p:spPr>
            <a:xfrm rot="5400000">
              <a:off x="383417" y="1508745"/>
              <a:ext cx="49667" cy="175497"/>
            </a:xfrm>
            <a:prstGeom prst="rect">
              <a:avLst/>
            </a:prstGeom>
            <a:solidFill>
              <a:srgbClr val="CF1B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ea typeface="나눔고딕" panose="020D0604000000000000" pitchFamily="50" charset="-127"/>
              </a:endParaRPr>
            </a:p>
          </p:txBody>
        </p:sp>
      </p:grp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0C98AB3D-9B7F-4349-BAE3-AD1ABD7DE321}"/>
              </a:ext>
            </a:extLst>
          </p:cNvPr>
          <p:cNvSpPr/>
          <p:nvPr/>
        </p:nvSpPr>
        <p:spPr>
          <a:xfrm>
            <a:off x="357983" y="1325042"/>
            <a:ext cx="6325846" cy="132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각 앱의 설치자들이 응답한 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정기적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생활 필수 앱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확보고객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)’ 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을 분석하여 경쟁 관계를 파악함  </a:t>
            </a:r>
            <a:endParaRPr lang="en-US" altLang="ko-KR" sz="1200" spc="-37" dirty="0">
              <a:ln>
                <a:solidFill>
                  <a:srgbClr val="31859C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71450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많은 확보고객을 가지고 있는 토스가 다른 주요 앱과 가장 강력한 경쟁관계를 보이고 있음</a:t>
            </a:r>
            <a:endParaRPr lang="en-US" altLang="ko-KR" sz="1200" spc="-37" dirty="0">
              <a:ln>
                <a:solidFill>
                  <a:srgbClr val="31859C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71450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카카오뱅크 설치자들이 사용하는 다른 정기적</a:t>
            </a:r>
            <a:r>
              <a:rPr lang="en-US" altLang="ko-KR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spc="-37" dirty="0">
                <a:ln>
                  <a:solidFill>
                    <a:srgbClr val="31859C">
                      <a:alpha val="0"/>
                    </a:srgb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생활 필수 앱의 비율이 전반적으로 높다는 특징도 발견됨</a:t>
            </a:r>
            <a:endParaRPr lang="en-US" altLang="ko-KR" sz="1200" spc="-37" dirty="0">
              <a:ln>
                <a:solidFill>
                  <a:srgbClr val="31859C">
                    <a:alpha val="0"/>
                  </a:srgb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B3D95122-35F3-4969-B944-C05AFD454175}"/>
              </a:ext>
            </a:extLst>
          </p:cNvPr>
          <p:cNvSpPr/>
          <p:nvPr/>
        </p:nvSpPr>
        <p:spPr>
          <a:xfrm>
            <a:off x="5265318" y="299008"/>
            <a:ext cx="1135247" cy="33361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Mar. 15. 2023</a:t>
            </a:r>
            <a:endParaRPr lang="ko-KR" altLang="en-US" sz="1400" b="1" kern="0" spc="-5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73" name="양쪽 모서리가 둥근 사각형 35">
            <a:extLst>
              <a:ext uri="{FF2B5EF4-FFF2-40B4-BE49-F238E27FC236}">
                <a16:creationId xmlns:a16="http://schemas.microsoft.com/office/drawing/2014/main" id="{2476F4EE-E626-4AFF-8D6F-9AB817C3A23D}"/>
              </a:ext>
            </a:extLst>
          </p:cNvPr>
          <p:cNvSpPr/>
          <p:nvPr/>
        </p:nvSpPr>
        <p:spPr>
          <a:xfrm>
            <a:off x="841249" y="3079374"/>
            <a:ext cx="5175503" cy="288032"/>
          </a:xfrm>
          <a:prstGeom prst="round2SameRect">
            <a:avLst>
              <a:gd name="adj1" fmla="val 0"/>
              <a:gd name="adj2" fmla="val 0"/>
            </a:avLst>
          </a:prstGeom>
          <a:noFill/>
          <a:ln>
            <a:noFill/>
          </a:ln>
        </p:spPr>
        <p:txBody>
          <a:bodyPr wrap="square" bIns="49359" anchor="ctr">
            <a:noAutofit/>
          </a:bodyPr>
          <a:lstStyle/>
          <a:p>
            <a:pPr algn="ctr" defTabSz="914400">
              <a:defRPr/>
            </a:pPr>
            <a:r>
              <a:rPr kumimoji="1" lang="en-US" altLang="ko-KR" sz="12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[</a:t>
            </a:r>
            <a:r>
              <a:rPr kumimoji="1" lang="ko-KR" altLang="en-US" sz="12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그림</a:t>
            </a:r>
            <a:r>
              <a:rPr kumimoji="1" lang="en-US" altLang="ko-KR" sz="12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2] </a:t>
            </a:r>
            <a:r>
              <a:rPr kumimoji="1" lang="ko-KR" altLang="en-US" sz="12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주요 앱 설치자의 정기적</a:t>
            </a:r>
            <a:r>
              <a:rPr kumimoji="1" lang="en-US" altLang="ko-KR" sz="12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/</a:t>
            </a:r>
            <a:r>
              <a:rPr kumimoji="1" lang="ko-KR" altLang="en-US" sz="12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생활 필수 앱은</a:t>
            </a:r>
            <a:r>
              <a:rPr kumimoji="1" lang="en-US" altLang="ko-KR" sz="1200" b="1" kern="0" spc="-14" dirty="0">
                <a:ln>
                  <a:solidFill>
                    <a:srgbClr val="2DA2BF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나눔고딕" panose="020D0604000000000000" pitchFamily="50" charset="-127"/>
                <a:cs typeface="Arial" charset="0"/>
              </a:rPr>
              <a:t>?</a:t>
            </a: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E5520095-C319-49E3-A773-AEC7B5170A87}"/>
              </a:ext>
            </a:extLst>
          </p:cNvPr>
          <p:cNvSpPr/>
          <p:nvPr/>
        </p:nvSpPr>
        <p:spPr>
          <a:xfrm>
            <a:off x="3762239" y="3328205"/>
            <a:ext cx="27387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latinLnBrk="1"/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※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자료수집기간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: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’22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년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9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월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~’23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년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2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월</a:t>
            </a:r>
            <a:endParaRPr lang="en-US" altLang="ko-KR" sz="1000" spc="-37" dirty="0">
              <a:ln>
                <a:solidFill>
                  <a:srgbClr val="31859C">
                    <a:alpha val="0"/>
                  </a:srgbClr>
                </a:solidFill>
              </a:ln>
              <a:solidFill>
                <a:prstClr val="black"/>
              </a:solidFill>
              <a:ea typeface="나눔고딕"/>
            </a:endParaRPr>
          </a:p>
          <a:p>
            <a:pPr algn="r" defTabSz="914400" latinLnBrk="1"/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(Base :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각 금융 앱의 설치자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,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단위 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: %, 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복수응답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/>
              </a:rPr>
              <a:t>)</a:t>
            </a:r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A832AC6F-580D-4B9F-B3E1-A7CC2B45639A}"/>
              </a:ext>
            </a:extLst>
          </p:cNvPr>
          <p:cNvSpPr/>
          <p:nvPr/>
        </p:nvSpPr>
        <p:spPr>
          <a:xfrm>
            <a:off x="519284" y="4114252"/>
            <a:ext cx="1666903" cy="9521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CAF17"/>
              </a:solidFill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DBC377C2-4493-4210-97E2-991C8F63DA5D}"/>
              </a:ext>
            </a:extLst>
          </p:cNvPr>
          <p:cNvSpPr/>
          <p:nvPr/>
        </p:nvSpPr>
        <p:spPr>
          <a:xfrm>
            <a:off x="519284" y="5393253"/>
            <a:ext cx="1666903" cy="9521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CAF17"/>
              </a:solidFill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68A593CB-8C71-4CFE-838A-D0F952456EDB}"/>
              </a:ext>
            </a:extLst>
          </p:cNvPr>
          <p:cNvSpPr/>
          <p:nvPr/>
        </p:nvSpPr>
        <p:spPr>
          <a:xfrm>
            <a:off x="519284" y="6672254"/>
            <a:ext cx="1666903" cy="9521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CAF17"/>
              </a:solidFill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3137B45F-7613-4199-8A48-0E9CC0896E21}"/>
              </a:ext>
            </a:extLst>
          </p:cNvPr>
          <p:cNvSpPr/>
          <p:nvPr/>
        </p:nvSpPr>
        <p:spPr>
          <a:xfrm>
            <a:off x="519284" y="7957405"/>
            <a:ext cx="1666903" cy="9521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CAF17"/>
              </a:solidFill>
            </a:endParaRPr>
          </a:p>
        </p:txBody>
      </p:sp>
      <p:graphicFrame>
        <p:nvGraphicFramePr>
          <p:cNvPr id="10" name="차트 9">
            <a:extLst>
              <a:ext uri="{FF2B5EF4-FFF2-40B4-BE49-F238E27FC236}">
                <a16:creationId xmlns:a16="http://schemas.microsoft.com/office/drawing/2014/main" id="{A6D585D4-0D1F-4B64-A4AD-CF1F0D5D22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1941751"/>
              </p:ext>
            </p:extLst>
          </p:nvPr>
        </p:nvGraphicFramePr>
        <p:xfrm>
          <a:off x="2423714" y="3964641"/>
          <a:ext cx="3910800" cy="1251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B75822EB-CA22-460F-B395-772DD5F90F4E}"/>
              </a:ext>
            </a:extLst>
          </p:cNvPr>
          <p:cNvPicPr preferRelativeResize="0"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672989" y="4356347"/>
            <a:ext cx="468000" cy="46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896CEF6-1737-49C6-B86C-01D8766B4A99}"/>
              </a:ext>
            </a:extLst>
          </p:cNvPr>
          <p:cNvSpPr txBox="1"/>
          <p:nvPr/>
        </p:nvSpPr>
        <p:spPr>
          <a:xfrm>
            <a:off x="1147517" y="4254358"/>
            <a:ext cx="1070806" cy="67197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en-US"/>
            </a:defPPr>
            <a:lvl1pPr algn="r">
              <a:defRPr sz="1200" b="1" spc="-7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pPr algn="ctr">
              <a:spcAft>
                <a:spcPts val="200"/>
              </a:spcAft>
            </a:pPr>
            <a:r>
              <a:rPr lang="en-US" altLang="ko-KR" dirty="0"/>
              <a:t>KB</a:t>
            </a:r>
            <a:r>
              <a:rPr lang="ko-KR" altLang="en-US" dirty="0" err="1"/>
              <a:t>스타뱅킹</a:t>
            </a:r>
            <a:br>
              <a:rPr lang="en-US" altLang="ko-KR" dirty="0"/>
            </a:br>
            <a:r>
              <a:rPr lang="ko-KR" altLang="en-US" dirty="0"/>
              <a:t>설치자의</a:t>
            </a:r>
            <a:endParaRPr lang="en-US" altLang="ko-KR" dirty="0"/>
          </a:p>
          <a:p>
            <a:pPr algn="ctr">
              <a:spcAft>
                <a:spcPts val="200"/>
              </a:spcAft>
            </a:pPr>
            <a:r>
              <a:rPr lang="ko-KR" altLang="en-US" dirty="0" err="1"/>
              <a:t>생활필수앱은</a:t>
            </a:r>
            <a:r>
              <a:rPr lang="en-US" altLang="ko-KR" dirty="0"/>
              <a:t>?</a:t>
            </a:r>
            <a:endParaRPr lang="ko-KR" altLang="en-US" dirty="0"/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B90705B4-CFAA-48D4-8220-742114D9CBD9}"/>
              </a:ext>
            </a:extLst>
          </p:cNvPr>
          <p:cNvGrpSpPr/>
          <p:nvPr/>
        </p:nvGrpSpPr>
        <p:grpSpPr>
          <a:xfrm>
            <a:off x="2113658" y="4472216"/>
            <a:ext cx="219867" cy="236262"/>
            <a:chOff x="3512646" y="3069017"/>
            <a:chExt cx="219867" cy="259888"/>
          </a:xfrm>
        </p:grpSpPr>
        <p:sp>
          <p:nvSpPr>
            <p:cNvPr id="16" name="타원 15">
              <a:extLst>
                <a:ext uri="{FF2B5EF4-FFF2-40B4-BE49-F238E27FC236}">
                  <a16:creationId xmlns:a16="http://schemas.microsoft.com/office/drawing/2014/main" id="{C61A4FE6-A82F-4797-886F-FE2C08089CDE}"/>
                </a:ext>
              </a:extLst>
            </p:cNvPr>
            <p:cNvSpPr/>
            <p:nvPr/>
          </p:nvSpPr>
          <p:spPr>
            <a:xfrm>
              <a:off x="3512646" y="3069017"/>
              <a:ext cx="219867" cy="25988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  <a:ea typeface="KB금융 본문체 Medium"/>
                <a:cs typeface="Tahoma" panose="020B0604030504040204" pitchFamily="34" charset="0"/>
              </a:endParaRPr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E72D6AD5-1366-4C56-996E-6A5C3F81E6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5175" y="3130832"/>
              <a:ext cx="94798" cy="136256"/>
            </a:xfrm>
            <a:custGeom>
              <a:avLst/>
              <a:gdLst>
                <a:gd name="T0" fmla="*/ 152 w 158"/>
                <a:gd name="T1" fmla="*/ 85 h 192"/>
                <a:gd name="T2" fmla="*/ 20 w 158"/>
                <a:gd name="T3" fmla="*/ 3 h 192"/>
                <a:gd name="T4" fmla="*/ 6 w 158"/>
                <a:gd name="T5" fmla="*/ 2 h 192"/>
                <a:gd name="T6" fmla="*/ 0 w 158"/>
                <a:gd name="T7" fmla="*/ 14 h 192"/>
                <a:gd name="T8" fmla="*/ 0 w 158"/>
                <a:gd name="T9" fmla="*/ 179 h 192"/>
                <a:gd name="T10" fmla="*/ 6 w 158"/>
                <a:gd name="T11" fmla="*/ 190 h 192"/>
                <a:gd name="T12" fmla="*/ 13 w 158"/>
                <a:gd name="T13" fmla="*/ 192 h 192"/>
                <a:gd name="T14" fmla="*/ 20 w 158"/>
                <a:gd name="T15" fmla="*/ 190 h 192"/>
                <a:gd name="T16" fmla="*/ 152 w 158"/>
                <a:gd name="T17" fmla="*/ 107 h 192"/>
                <a:gd name="T18" fmla="*/ 158 w 158"/>
                <a:gd name="T19" fmla="*/ 96 h 192"/>
                <a:gd name="T20" fmla="*/ 152 w 158"/>
                <a:gd name="T21" fmla="*/ 85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8" h="192">
                  <a:moveTo>
                    <a:pt x="152" y="85"/>
                  </a:moveTo>
                  <a:cubicBezTo>
                    <a:pt x="20" y="3"/>
                    <a:pt x="20" y="3"/>
                    <a:pt x="20" y="3"/>
                  </a:cubicBezTo>
                  <a:cubicBezTo>
                    <a:pt x="16" y="0"/>
                    <a:pt x="10" y="0"/>
                    <a:pt x="6" y="2"/>
                  </a:cubicBezTo>
                  <a:cubicBezTo>
                    <a:pt x="2" y="5"/>
                    <a:pt x="0" y="9"/>
                    <a:pt x="0" y="14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183"/>
                    <a:pt x="2" y="188"/>
                    <a:pt x="6" y="190"/>
                  </a:cubicBezTo>
                  <a:cubicBezTo>
                    <a:pt x="8" y="191"/>
                    <a:pt x="10" y="192"/>
                    <a:pt x="13" y="192"/>
                  </a:cubicBezTo>
                  <a:cubicBezTo>
                    <a:pt x="15" y="192"/>
                    <a:pt x="17" y="191"/>
                    <a:pt x="20" y="190"/>
                  </a:cubicBezTo>
                  <a:cubicBezTo>
                    <a:pt x="152" y="107"/>
                    <a:pt x="152" y="107"/>
                    <a:pt x="152" y="107"/>
                  </a:cubicBezTo>
                  <a:cubicBezTo>
                    <a:pt x="156" y="105"/>
                    <a:pt x="158" y="101"/>
                    <a:pt x="158" y="96"/>
                  </a:cubicBezTo>
                  <a:cubicBezTo>
                    <a:pt x="158" y="92"/>
                    <a:pt x="156" y="88"/>
                    <a:pt x="152" y="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KB금융 본문체 Medium"/>
                <a:cs typeface="Tahoma" panose="020B0604030504040204" pitchFamily="34" charset="0"/>
              </a:endParaRPr>
            </a:p>
          </p:txBody>
        </p:sp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A65C1A58-0558-4391-B301-2BEDC633FCDE}"/>
              </a:ext>
            </a:extLst>
          </p:cNvPr>
          <p:cNvPicPr preferRelativeResize="0"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672989" y="5635348"/>
            <a:ext cx="468000" cy="46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grpSp>
        <p:nvGrpSpPr>
          <p:cNvPr id="19" name="그룹 18">
            <a:extLst>
              <a:ext uri="{FF2B5EF4-FFF2-40B4-BE49-F238E27FC236}">
                <a16:creationId xmlns:a16="http://schemas.microsoft.com/office/drawing/2014/main" id="{EAED7023-BBA6-4FFB-9651-B7686F3B59A4}"/>
              </a:ext>
            </a:extLst>
          </p:cNvPr>
          <p:cNvGrpSpPr/>
          <p:nvPr/>
        </p:nvGrpSpPr>
        <p:grpSpPr>
          <a:xfrm>
            <a:off x="2113658" y="5751217"/>
            <a:ext cx="219867" cy="236262"/>
            <a:chOff x="3512646" y="3069017"/>
            <a:chExt cx="219867" cy="259888"/>
          </a:xfrm>
        </p:grpSpPr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134B1E2E-B747-4F88-A6E3-BD1BE16FCCCB}"/>
                </a:ext>
              </a:extLst>
            </p:cNvPr>
            <p:cNvSpPr/>
            <p:nvPr/>
          </p:nvSpPr>
          <p:spPr>
            <a:xfrm>
              <a:off x="3512646" y="3069017"/>
              <a:ext cx="219867" cy="25988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  <a:ea typeface="KB금융 본문체 Medium"/>
                <a:cs typeface="Tahoma" panose="020B0604030504040204" pitchFamily="34" charset="0"/>
              </a:endParaRPr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FB92E09B-D63B-4F07-961B-8A3887991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5175" y="3130832"/>
              <a:ext cx="94798" cy="136256"/>
            </a:xfrm>
            <a:custGeom>
              <a:avLst/>
              <a:gdLst>
                <a:gd name="T0" fmla="*/ 152 w 158"/>
                <a:gd name="T1" fmla="*/ 85 h 192"/>
                <a:gd name="T2" fmla="*/ 20 w 158"/>
                <a:gd name="T3" fmla="*/ 3 h 192"/>
                <a:gd name="T4" fmla="*/ 6 w 158"/>
                <a:gd name="T5" fmla="*/ 2 h 192"/>
                <a:gd name="T6" fmla="*/ 0 w 158"/>
                <a:gd name="T7" fmla="*/ 14 h 192"/>
                <a:gd name="T8" fmla="*/ 0 w 158"/>
                <a:gd name="T9" fmla="*/ 179 h 192"/>
                <a:gd name="T10" fmla="*/ 6 w 158"/>
                <a:gd name="T11" fmla="*/ 190 h 192"/>
                <a:gd name="T12" fmla="*/ 13 w 158"/>
                <a:gd name="T13" fmla="*/ 192 h 192"/>
                <a:gd name="T14" fmla="*/ 20 w 158"/>
                <a:gd name="T15" fmla="*/ 190 h 192"/>
                <a:gd name="T16" fmla="*/ 152 w 158"/>
                <a:gd name="T17" fmla="*/ 107 h 192"/>
                <a:gd name="T18" fmla="*/ 158 w 158"/>
                <a:gd name="T19" fmla="*/ 96 h 192"/>
                <a:gd name="T20" fmla="*/ 152 w 158"/>
                <a:gd name="T21" fmla="*/ 85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8" h="192">
                  <a:moveTo>
                    <a:pt x="152" y="85"/>
                  </a:moveTo>
                  <a:cubicBezTo>
                    <a:pt x="20" y="3"/>
                    <a:pt x="20" y="3"/>
                    <a:pt x="20" y="3"/>
                  </a:cubicBezTo>
                  <a:cubicBezTo>
                    <a:pt x="16" y="0"/>
                    <a:pt x="10" y="0"/>
                    <a:pt x="6" y="2"/>
                  </a:cubicBezTo>
                  <a:cubicBezTo>
                    <a:pt x="2" y="5"/>
                    <a:pt x="0" y="9"/>
                    <a:pt x="0" y="14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183"/>
                    <a:pt x="2" y="188"/>
                    <a:pt x="6" y="190"/>
                  </a:cubicBezTo>
                  <a:cubicBezTo>
                    <a:pt x="8" y="191"/>
                    <a:pt x="10" y="192"/>
                    <a:pt x="13" y="192"/>
                  </a:cubicBezTo>
                  <a:cubicBezTo>
                    <a:pt x="15" y="192"/>
                    <a:pt x="17" y="191"/>
                    <a:pt x="20" y="190"/>
                  </a:cubicBezTo>
                  <a:cubicBezTo>
                    <a:pt x="152" y="107"/>
                    <a:pt x="152" y="107"/>
                    <a:pt x="152" y="107"/>
                  </a:cubicBezTo>
                  <a:cubicBezTo>
                    <a:pt x="156" y="105"/>
                    <a:pt x="158" y="101"/>
                    <a:pt x="158" y="96"/>
                  </a:cubicBezTo>
                  <a:cubicBezTo>
                    <a:pt x="158" y="92"/>
                    <a:pt x="156" y="88"/>
                    <a:pt x="152" y="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KB금융 본문체 Medium"/>
                <a:cs typeface="Tahoma" panose="020B0604030504040204" pitchFamily="34" charset="0"/>
              </a:endParaRPr>
            </a:p>
          </p:txBody>
        </p:sp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CB76A9EE-2215-45E6-B5B1-7349912E83FB}"/>
              </a:ext>
            </a:extLst>
          </p:cNvPr>
          <p:cNvPicPr preferRelativeResize="0"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672989" y="6914349"/>
            <a:ext cx="468000" cy="46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grpSp>
        <p:nvGrpSpPr>
          <p:cNvPr id="22" name="그룹 21">
            <a:extLst>
              <a:ext uri="{FF2B5EF4-FFF2-40B4-BE49-F238E27FC236}">
                <a16:creationId xmlns:a16="http://schemas.microsoft.com/office/drawing/2014/main" id="{BB6B5C24-7A37-4396-A0D9-E46AB1E46D4C}"/>
              </a:ext>
            </a:extLst>
          </p:cNvPr>
          <p:cNvGrpSpPr/>
          <p:nvPr/>
        </p:nvGrpSpPr>
        <p:grpSpPr>
          <a:xfrm>
            <a:off x="2113658" y="7030218"/>
            <a:ext cx="219867" cy="236262"/>
            <a:chOff x="3512646" y="3069017"/>
            <a:chExt cx="219867" cy="259888"/>
          </a:xfrm>
        </p:grpSpPr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F9AFCA54-4445-4B85-8A40-B533B5475DFB}"/>
                </a:ext>
              </a:extLst>
            </p:cNvPr>
            <p:cNvSpPr/>
            <p:nvPr/>
          </p:nvSpPr>
          <p:spPr>
            <a:xfrm>
              <a:off x="3512646" y="3069017"/>
              <a:ext cx="219867" cy="25988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  <a:ea typeface="KB금융 본문체 Medium"/>
                <a:cs typeface="Tahoma" panose="020B0604030504040204" pitchFamily="34" charset="0"/>
              </a:endParaRPr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13BEFF89-4072-4218-A1EE-1309BF80E0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5175" y="3130832"/>
              <a:ext cx="94798" cy="136256"/>
            </a:xfrm>
            <a:custGeom>
              <a:avLst/>
              <a:gdLst>
                <a:gd name="T0" fmla="*/ 152 w 158"/>
                <a:gd name="T1" fmla="*/ 85 h 192"/>
                <a:gd name="T2" fmla="*/ 20 w 158"/>
                <a:gd name="T3" fmla="*/ 3 h 192"/>
                <a:gd name="T4" fmla="*/ 6 w 158"/>
                <a:gd name="T5" fmla="*/ 2 h 192"/>
                <a:gd name="T6" fmla="*/ 0 w 158"/>
                <a:gd name="T7" fmla="*/ 14 h 192"/>
                <a:gd name="T8" fmla="*/ 0 w 158"/>
                <a:gd name="T9" fmla="*/ 179 h 192"/>
                <a:gd name="T10" fmla="*/ 6 w 158"/>
                <a:gd name="T11" fmla="*/ 190 h 192"/>
                <a:gd name="T12" fmla="*/ 13 w 158"/>
                <a:gd name="T13" fmla="*/ 192 h 192"/>
                <a:gd name="T14" fmla="*/ 20 w 158"/>
                <a:gd name="T15" fmla="*/ 190 h 192"/>
                <a:gd name="T16" fmla="*/ 152 w 158"/>
                <a:gd name="T17" fmla="*/ 107 h 192"/>
                <a:gd name="T18" fmla="*/ 158 w 158"/>
                <a:gd name="T19" fmla="*/ 96 h 192"/>
                <a:gd name="T20" fmla="*/ 152 w 158"/>
                <a:gd name="T21" fmla="*/ 85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8" h="192">
                  <a:moveTo>
                    <a:pt x="152" y="85"/>
                  </a:moveTo>
                  <a:cubicBezTo>
                    <a:pt x="20" y="3"/>
                    <a:pt x="20" y="3"/>
                    <a:pt x="20" y="3"/>
                  </a:cubicBezTo>
                  <a:cubicBezTo>
                    <a:pt x="16" y="0"/>
                    <a:pt x="10" y="0"/>
                    <a:pt x="6" y="2"/>
                  </a:cubicBezTo>
                  <a:cubicBezTo>
                    <a:pt x="2" y="5"/>
                    <a:pt x="0" y="9"/>
                    <a:pt x="0" y="14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183"/>
                    <a:pt x="2" y="188"/>
                    <a:pt x="6" y="190"/>
                  </a:cubicBezTo>
                  <a:cubicBezTo>
                    <a:pt x="8" y="191"/>
                    <a:pt x="10" y="192"/>
                    <a:pt x="13" y="192"/>
                  </a:cubicBezTo>
                  <a:cubicBezTo>
                    <a:pt x="15" y="192"/>
                    <a:pt x="17" y="191"/>
                    <a:pt x="20" y="190"/>
                  </a:cubicBezTo>
                  <a:cubicBezTo>
                    <a:pt x="152" y="107"/>
                    <a:pt x="152" y="107"/>
                    <a:pt x="152" y="107"/>
                  </a:cubicBezTo>
                  <a:cubicBezTo>
                    <a:pt x="156" y="105"/>
                    <a:pt x="158" y="101"/>
                    <a:pt x="158" y="96"/>
                  </a:cubicBezTo>
                  <a:cubicBezTo>
                    <a:pt x="158" y="92"/>
                    <a:pt x="156" y="88"/>
                    <a:pt x="152" y="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KB금융 본문체 Medium"/>
                <a:cs typeface="Tahoma" panose="020B0604030504040204" pitchFamily="34" charset="0"/>
              </a:endParaRPr>
            </a:p>
          </p:txBody>
        </p:sp>
      </p:grpSp>
      <p:pic>
        <p:nvPicPr>
          <p:cNvPr id="5" name="그림 4">
            <a:extLst>
              <a:ext uri="{FF2B5EF4-FFF2-40B4-BE49-F238E27FC236}">
                <a16:creationId xmlns:a16="http://schemas.microsoft.com/office/drawing/2014/main" id="{5B055D01-95BE-46F5-8761-261834C62F96}"/>
              </a:ext>
            </a:extLst>
          </p:cNvPr>
          <p:cNvPicPr preferRelativeResize="0"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671928" y="8199500"/>
            <a:ext cx="468000" cy="46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bg1">
                <a:lumMod val="85000"/>
              </a:schemeClr>
            </a:solidFill>
          </a:ln>
          <a:effectLst/>
        </p:spPr>
      </p:pic>
      <p:grpSp>
        <p:nvGrpSpPr>
          <p:cNvPr id="25" name="그룹 24">
            <a:extLst>
              <a:ext uri="{FF2B5EF4-FFF2-40B4-BE49-F238E27FC236}">
                <a16:creationId xmlns:a16="http://schemas.microsoft.com/office/drawing/2014/main" id="{7DBEDDEC-AE97-4C3A-BF3E-9698FC8136D2}"/>
              </a:ext>
            </a:extLst>
          </p:cNvPr>
          <p:cNvGrpSpPr/>
          <p:nvPr/>
        </p:nvGrpSpPr>
        <p:grpSpPr>
          <a:xfrm>
            <a:off x="2113658" y="8315369"/>
            <a:ext cx="219867" cy="236262"/>
            <a:chOff x="3512646" y="3069017"/>
            <a:chExt cx="219867" cy="259888"/>
          </a:xfrm>
        </p:grpSpPr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CC36E6DE-070F-4785-B77E-38BFCDEE8CDF}"/>
                </a:ext>
              </a:extLst>
            </p:cNvPr>
            <p:cNvSpPr/>
            <p:nvPr/>
          </p:nvSpPr>
          <p:spPr>
            <a:xfrm>
              <a:off x="3512646" y="3069017"/>
              <a:ext cx="219867" cy="25988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  <a:ea typeface="KB금융 본문체 Medium"/>
                <a:cs typeface="Tahoma" panose="020B0604030504040204" pitchFamily="34" charset="0"/>
              </a:endParaRPr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EB2CC51D-A3D2-4F38-893F-97979F699F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5175" y="3130832"/>
              <a:ext cx="94798" cy="136256"/>
            </a:xfrm>
            <a:custGeom>
              <a:avLst/>
              <a:gdLst>
                <a:gd name="T0" fmla="*/ 152 w 158"/>
                <a:gd name="T1" fmla="*/ 85 h 192"/>
                <a:gd name="T2" fmla="*/ 20 w 158"/>
                <a:gd name="T3" fmla="*/ 3 h 192"/>
                <a:gd name="T4" fmla="*/ 6 w 158"/>
                <a:gd name="T5" fmla="*/ 2 h 192"/>
                <a:gd name="T6" fmla="*/ 0 w 158"/>
                <a:gd name="T7" fmla="*/ 14 h 192"/>
                <a:gd name="T8" fmla="*/ 0 w 158"/>
                <a:gd name="T9" fmla="*/ 179 h 192"/>
                <a:gd name="T10" fmla="*/ 6 w 158"/>
                <a:gd name="T11" fmla="*/ 190 h 192"/>
                <a:gd name="T12" fmla="*/ 13 w 158"/>
                <a:gd name="T13" fmla="*/ 192 h 192"/>
                <a:gd name="T14" fmla="*/ 20 w 158"/>
                <a:gd name="T15" fmla="*/ 190 h 192"/>
                <a:gd name="T16" fmla="*/ 152 w 158"/>
                <a:gd name="T17" fmla="*/ 107 h 192"/>
                <a:gd name="T18" fmla="*/ 158 w 158"/>
                <a:gd name="T19" fmla="*/ 96 h 192"/>
                <a:gd name="T20" fmla="*/ 152 w 158"/>
                <a:gd name="T21" fmla="*/ 85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8" h="192">
                  <a:moveTo>
                    <a:pt x="152" y="85"/>
                  </a:moveTo>
                  <a:cubicBezTo>
                    <a:pt x="20" y="3"/>
                    <a:pt x="20" y="3"/>
                    <a:pt x="20" y="3"/>
                  </a:cubicBezTo>
                  <a:cubicBezTo>
                    <a:pt x="16" y="0"/>
                    <a:pt x="10" y="0"/>
                    <a:pt x="6" y="2"/>
                  </a:cubicBezTo>
                  <a:cubicBezTo>
                    <a:pt x="2" y="5"/>
                    <a:pt x="0" y="9"/>
                    <a:pt x="0" y="14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183"/>
                    <a:pt x="2" y="188"/>
                    <a:pt x="6" y="190"/>
                  </a:cubicBezTo>
                  <a:cubicBezTo>
                    <a:pt x="8" y="191"/>
                    <a:pt x="10" y="192"/>
                    <a:pt x="13" y="192"/>
                  </a:cubicBezTo>
                  <a:cubicBezTo>
                    <a:pt x="15" y="192"/>
                    <a:pt x="17" y="191"/>
                    <a:pt x="20" y="190"/>
                  </a:cubicBezTo>
                  <a:cubicBezTo>
                    <a:pt x="152" y="107"/>
                    <a:pt x="152" y="107"/>
                    <a:pt x="152" y="107"/>
                  </a:cubicBezTo>
                  <a:cubicBezTo>
                    <a:pt x="156" y="105"/>
                    <a:pt x="158" y="101"/>
                    <a:pt x="158" y="96"/>
                  </a:cubicBezTo>
                  <a:cubicBezTo>
                    <a:pt x="158" y="92"/>
                    <a:pt x="156" y="88"/>
                    <a:pt x="152" y="8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KB금융 본문체 Medium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30" name="차트 29">
            <a:extLst>
              <a:ext uri="{FF2B5EF4-FFF2-40B4-BE49-F238E27FC236}">
                <a16:creationId xmlns:a16="http://schemas.microsoft.com/office/drawing/2014/main" id="{3E07FCE0-2832-44CC-8E0B-138BCB16C5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5281808"/>
              </p:ext>
            </p:extLst>
          </p:nvPr>
        </p:nvGraphicFramePr>
        <p:xfrm>
          <a:off x="2423714" y="5243642"/>
          <a:ext cx="3910800" cy="1251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2" name="차트 31">
            <a:extLst>
              <a:ext uri="{FF2B5EF4-FFF2-40B4-BE49-F238E27FC236}">
                <a16:creationId xmlns:a16="http://schemas.microsoft.com/office/drawing/2014/main" id="{4CA521AE-A251-4ACE-B3EB-BC839DA30B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1357296"/>
              </p:ext>
            </p:extLst>
          </p:nvPr>
        </p:nvGraphicFramePr>
        <p:xfrm>
          <a:off x="2423714" y="6522643"/>
          <a:ext cx="3910800" cy="1251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33" name="차트 32">
            <a:extLst>
              <a:ext uri="{FF2B5EF4-FFF2-40B4-BE49-F238E27FC236}">
                <a16:creationId xmlns:a16="http://schemas.microsoft.com/office/drawing/2014/main" id="{9DACDB6D-6B3A-4A66-9F6A-C54B084835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2407437"/>
              </p:ext>
            </p:extLst>
          </p:nvPr>
        </p:nvGraphicFramePr>
        <p:xfrm>
          <a:off x="2423714" y="7807794"/>
          <a:ext cx="3910800" cy="1251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C6DD359D-6355-42DE-B12E-AF4C3873BFA6}"/>
              </a:ext>
            </a:extLst>
          </p:cNvPr>
          <p:cNvCxnSpPr/>
          <p:nvPr/>
        </p:nvCxnSpPr>
        <p:spPr>
          <a:xfrm>
            <a:off x="2280985" y="5243642"/>
            <a:ext cx="40535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C94456DB-7022-431D-A2E8-3049821D36EA}"/>
              </a:ext>
            </a:extLst>
          </p:cNvPr>
          <p:cNvCxnSpPr/>
          <p:nvPr/>
        </p:nvCxnSpPr>
        <p:spPr>
          <a:xfrm>
            <a:off x="2280985" y="6499869"/>
            <a:ext cx="40535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EB14C952-4562-4A93-BEFD-AEC77D70CB9D}"/>
              </a:ext>
            </a:extLst>
          </p:cNvPr>
          <p:cNvCxnSpPr/>
          <p:nvPr/>
        </p:nvCxnSpPr>
        <p:spPr>
          <a:xfrm>
            <a:off x="2280985" y="7816232"/>
            <a:ext cx="40535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D56ABCE0-E699-4166-BDF3-0E39309AFB08}"/>
              </a:ext>
            </a:extLst>
          </p:cNvPr>
          <p:cNvSpPr/>
          <p:nvPr/>
        </p:nvSpPr>
        <p:spPr>
          <a:xfrm>
            <a:off x="314552" y="3732962"/>
            <a:ext cx="6186456" cy="532624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사각형: 둥근 모서리 80">
            <a:extLst>
              <a:ext uri="{FF2B5EF4-FFF2-40B4-BE49-F238E27FC236}">
                <a16:creationId xmlns:a16="http://schemas.microsoft.com/office/drawing/2014/main" id="{6D76777B-F45B-4184-BD7D-0317A9D349AF}"/>
              </a:ext>
            </a:extLst>
          </p:cNvPr>
          <p:cNvSpPr/>
          <p:nvPr/>
        </p:nvSpPr>
        <p:spPr>
          <a:xfrm>
            <a:off x="357462" y="9096755"/>
            <a:ext cx="6097510" cy="2584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914400" latinLnBrk="1">
              <a:lnSpc>
                <a:spcPct val="150000"/>
              </a:lnSpc>
            </a:pP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질문</a:t>
            </a:r>
            <a:r>
              <a:rPr lang="en-US" altLang="ko-KR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 “</a:t>
            </a: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휴대폰에 설치된 금융 앱 중에서 평소에 정기적으로  이용하거나  생활에 꼭 필요한 앱들은 </a:t>
            </a:r>
            <a:r>
              <a:rPr lang="en-US" altLang="ko-KR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 </a:t>
            </a: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무엇입니까</a:t>
            </a:r>
            <a:r>
              <a:rPr lang="en-US" altLang="ko-KR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? (</a:t>
            </a:r>
            <a:r>
              <a:rPr lang="ko-KR" altLang="en-US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복수 선택</a:t>
            </a:r>
            <a:r>
              <a:rPr lang="en-US" altLang="ko-KR" sz="9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)”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CC445DA-8C1C-4E59-BE3F-FFA84C5477FB}"/>
              </a:ext>
            </a:extLst>
          </p:cNvPr>
          <p:cNvSpPr txBox="1"/>
          <p:nvPr/>
        </p:nvSpPr>
        <p:spPr>
          <a:xfrm>
            <a:off x="5946921" y="4488523"/>
            <a:ext cx="423167" cy="26560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en-US"/>
            </a:defPPr>
            <a:lvl1pPr algn="r">
              <a:defRPr sz="1200" b="1" spc="-7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pPr algn="ctr"/>
            <a:r>
              <a:rPr lang="en-US" altLang="ko-KR" dirty="0"/>
              <a:t>· · ·</a:t>
            </a:r>
            <a:endParaRPr lang="ko-KR" alt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807D9AA-32BE-485A-809B-7743E4E2F2D6}"/>
              </a:ext>
            </a:extLst>
          </p:cNvPr>
          <p:cNvSpPr txBox="1"/>
          <p:nvPr/>
        </p:nvSpPr>
        <p:spPr>
          <a:xfrm>
            <a:off x="5920877" y="5777555"/>
            <a:ext cx="423167" cy="26560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en-US"/>
            </a:defPPr>
            <a:lvl1pPr algn="r">
              <a:defRPr sz="1200" b="1" spc="-7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pPr algn="ctr"/>
            <a:r>
              <a:rPr lang="en-US" altLang="ko-KR" dirty="0"/>
              <a:t>· · ·</a:t>
            </a:r>
            <a:endParaRPr lang="ko-KR" alt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7335DEC-E7A0-42F3-B384-B5F95F756107}"/>
              </a:ext>
            </a:extLst>
          </p:cNvPr>
          <p:cNvSpPr txBox="1"/>
          <p:nvPr/>
        </p:nvSpPr>
        <p:spPr>
          <a:xfrm>
            <a:off x="5911347" y="7082799"/>
            <a:ext cx="423167" cy="26560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en-US"/>
            </a:defPPr>
            <a:lvl1pPr algn="r">
              <a:defRPr sz="1200" b="1" spc="-7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pPr algn="ctr"/>
            <a:r>
              <a:rPr lang="en-US" altLang="ko-KR" dirty="0"/>
              <a:t>· · ·</a:t>
            </a:r>
            <a:endParaRPr lang="ko-KR" alt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E2181A6-659A-4D78-9575-BB4084E98059}"/>
              </a:ext>
            </a:extLst>
          </p:cNvPr>
          <p:cNvSpPr txBox="1"/>
          <p:nvPr/>
        </p:nvSpPr>
        <p:spPr>
          <a:xfrm>
            <a:off x="5930455" y="8362170"/>
            <a:ext cx="423167" cy="26560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en-US"/>
            </a:defPPr>
            <a:lvl1pPr algn="r">
              <a:defRPr sz="1200" b="1" spc="-7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pPr algn="ctr"/>
            <a:r>
              <a:rPr lang="en-US" altLang="ko-KR" dirty="0"/>
              <a:t>· · ·</a:t>
            </a:r>
            <a:endParaRPr lang="ko-KR" altLang="en-US" dirty="0"/>
          </a:p>
        </p:txBody>
      </p:sp>
      <p:sp>
        <p:nvSpPr>
          <p:cNvPr id="79" name="TextBox 13">
            <a:extLst>
              <a:ext uri="{FF2B5EF4-FFF2-40B4-BE49-F238E27FC236}">
                <a16:creationId xmlns:a16="http://schemas.microsoft.com/office/drawing/2014/main" id="{336E3564-F4A6-490D-BBD4-538BFCE9BFEA}"/>
              </a:ext>
            </a:extLst>
          </p:cNvPr>
          <p:cNvSpPr txBox="1"/>
          <p:nvPr/>
        </p:nvSpPr>
        <p:spPr>
          <a:xfrm>
            <a:off x="4628288" y="6560005"/>
            <a:ext cx="325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14" indent="-285714">
              <a:buFont typeface="Wingdings" panose="05000000000000000000" pitchFamily="2" charset="2"/>
              <a:buChar char="ü"/>
            </a:pPr>
            <a:r>
              <a:rPr lang="en-US" altLang="ko-KR" sz="2000" dirty="0">
                <a:solidFill>
                  <a:srgbClr val="FF0000"/>
                </a:solidFill>
              </a:rPr>
              <a:t> </a:t>
            </a:r>
            <a:endParaRPr lang="ko-KR" altLang="en-US" sz="2000" dirty="0">
              <a:solidFill>
                <a:srgbClr val="FF0000"/>
              </a:solidFill>
            </a:endParaRPr>
          </a:p>
        </p:txBody>
      </p:sp>
      <p:sp>
        <p:nvSpPr>
          <p:cNvPr id="80" name="TextBox 13">
            <a:extLst>
              <a:ext uri="{FF2B5EF4-FFF2-40B4-BE49-F238E27FC236}">
                <a16:creationId xmlns:a16="http://schemas.microsoft.com/office/drawing/2014/main" id="{38B9B797-A9EA-4F15-88DA-4BE49D985011}"/>
              </a:ext>
            </a:extLst>
          </p:cNvPr>
          <p:cNvSpPr txBox="1"/>
          <p:nvPr/>
        </p:nvSpPr>
        <p:spPr>
          <a:xfrm>
            <a:off x="3762239" y="6495054"/>
            <a:ext cx="325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14" indent="-285714">
              <a:buFont typeface="Wingdings" panose="05000000000000000000" pitchFamily="2" charset="2"/>
              <a:buChar char="ü"/>
            </a:pPr>
            <a:r>
              <a:rPr lang="en-US" altLang="ko-KR" sz="2000" dirty="0">
                <a:solidFill>
                  <a:srgbClr val="FF0000"/>
                </a:solidFill>
              </a:rPr>
              <a:t> </a:t>
            </a:r>
            <a:endParaRPr lang="ko-KR" altLang="en-US" sz="2000" dirty="0">
              <a:solidFill>
                <a:srgbClr val="FF0000"/>
              </a:solidFill>
            </a:endParaRPr>
          </a:p>
        </p:txBody>
      </p:sp>
      <p:sp>
        <p:nvSpPr>
          <p:cNvPr id="82" name="TextBox 13">
            <a:extLst>
              <a:ext uri="{FF2B5EF4-FFF2-40B4-BE49-F238E27FC236}">
                <a16:creationId xmlns:a16="http://schemas.microsoft.com/office/drawing/2014/main" id="{96010F45-3C5E-477D-80F5-3D54AC155B0F}"/>
              </a:ext>
            </a:extLst>
          </p:cNvPr>
          <p:cNvSpPr txBox="1"/>
          <p:nvPr/>
        </p:nvSpPr>
        <p:spPr>
          <a:xfrm>
            <a:off x="4628288" y="7876367"/>
            <a:ext cx="325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14" indent="-285714">
              <a:buFont typeface="Wingdings" panose="05000000000000000000" pitchFamily="2" charset="2"/>
              <a:buChar char="ü"/>
            </a:pPr>
            <a:r>
              <a:rPr lang="en-US" altLang="ko-KR" sz="2000" dirty="0">
                <a:solidFill>
                  <a:srgbClr val="FF0000"/>
                </a:solidFill>
              </a:rPr>
              <a:t> </a:t>
            </a:r>
            <a:endParaRPr lang="ko-KR" altLang="en-US" sz="2000" dirty="0">
              <a:solidFill>
                <a:srgbClr val="FF0000"/>
              </a:solidFill>
            </a:endParaRPr>
          </a:p>
        </p:txBody>
      </p:sp>
      <p:sp>
        <p:nvSpPr>
          <p:cNvPr id="83" name="TextBox 13">
            <a:extLst>
              <a:ext uri="{FF2B5EF4-FFF2-40B4-BE49-F238E27FC236}">
                <a16:creationId xmlns:a16="http://schemas.microsoft.com/office/drawing/2014/main" id="{5FF60B13-D603-4E1C-9E38-77FE4A1C5CC0}"/>
              </a:ext>
            </a:extLst>
          </p:cNvPr>
          <p:cNvSpPr txBox="1"/>
          <p:nvPr/>
        </p:nvSpPr>
        <p:spPr>
          <a:xfrm>
            <a:off x="5585633" y="6607334"/>
            <a:ext cx="325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14" indent="-285714">
              <a:buFont typeface="Wingdings" panose="05000000000000000000" pitchFamily="2" charset="2"/>
              <a:buChar char="ü"/>
            </a:pPr>
            <a:r>
              <a:rPr lang="en-US" altLang="ko-KR" sz="2000" dirty="0">
                <a:solidFill>
                  <a:srgbClr val="FF0000"/>
                </a:solidFill>
              </a:rPr>
              <a:t> </a:t>
            </a:r>
            <a:endParaRPr lang="ko-KR" altLang="en-US" sz="2000" dirty="0">
              <a:solidFill>
                <a:srgbClr val="FF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B913BB3-F1F0-42FC-BE9D-6962538B1E5C}"/>
              </a:ext>
            </a:extLst>
          </p:cNvPr>
          <p:cNvSpPr txBox="1"/>
          <p:nvPr/>
        </p:nvSpPr>
        <p:spPr>
          <a:xfrm>
            <a:off x="1147517" y="5533359"/>
            <a:ext cx="1070806" cy="67197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en-US"/>
            </a:defPPr>
            <a:lvl1pPr algn="r">
              <a:defRPr sz="1200" b="1" spc="-7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pPr algn="ctr">
              <a:spcAft>
                <a:spcPts val="200"/>
              </a:spcAft>
            </a:pPr>
            <a:r>
              <a:rPr lang="ko-KR" altLang="en-US" dirty="0"/>
              <a:t>신한 쏠</a:t>
            </a:r>
            <a:r>
              <a:rPr lang="en-US" altLang="ko-KR" dirty="0"/>
              <a:t>(SOL)</a:t>
            </a:r>
            <a:br>
              <a:rPr lang="en-US" altLang="ko-KR" dirty="0"/>
            </a:br>
            <a:r>
              <a:rPr lang="ko-KR" altLang="en-US" dirty="0"/>
              <a:t>설치자의</a:t>
            </a:r>
          </a:p>
          <a:p>
            <a:pPr algn="ctr">
              <a:spcAft>
                <a:spcPts val="200"/>
              </a:spcAft>
            </a:pPr>
            <a:r>
              <a:rPr lang="ko-KR" altLang="en-US" dirty="0" err="1"/>
              <a:t>생활필수앱은</a:t>
            </a:r>
            <a:r>
              <a:rPr lang="en-US" altLang="ko-KR" dirty="0"/>
              <a:t>?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3EAB6A2-FEAD-44F3-A0A3-D74DFDEF8EDE}"/>
              </a:ext>
            </a:extLst>
          </p:cNvPr>
          <p:cNvSpPr txBox="1"/>
          <p:nvPr/>
        </p:nvSpPr>
        <p:spPr>
          <a:xfrm>
            <a:off x="1147519" y="6812360"/>
            <a:ext cx="1070806" cy="67197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en-US"/>
            </a:defPPr>
            <a:lvl1pPr algn="r">
              <a:defRPr sz="1200" b="1" spc="-7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pPr algn="ctr">
              <a:spcAft>
                <a:spcPts val="200"/>
              </a:spcAft>
            </a:pPr>
            <a:r>
              <a:rPr lang="ko-KR" altLang="en-US" dirty="0"/>
              <a:t>카카오뱅크</a:t>
            </a:r>
            <a:br>
              <a:rPr lang="en-US" altLang="ko-KR" dirty="0"/>
            </a:br>
            <a:r>
              <a:rPr lang="ko-KR" altLang="en-US" dirty="0"/>
              <a:t>설치자의</a:t>
            </a:r>
            <a:endParaRPr lang="en-US" altLang="ko-KR" dirty="0"/>
          </a:p>
          <a:p>
            <a:pPr algn="ctr">
              <a:spcAft>
                <a:spcPts val="200"/>
              </a:spcAft>
            </a:pPr>
            <a:r>
              <a:rPr lang="ko-KR" altLang="en-US" dirty="0" err="1"/>
              <a:t>생활필수앱은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A7FA0AC-E0D5-441E-B3FB-77234E031976}"/>
              </a:ext>
            </a:extLst>
          </p:cNvPr>
          <p:cNvSpPr txBox="1"/>
          <p:nvPr/>
        </p:nvSpPr>
        <p:spPr>
          <a:xfrm>
            <a:off x="1147517" y="8097511"/>
            <a:ext cx="1070806" cy="67197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en-US"/>
            </a:defPPr>
            <a:lvl1pPr algn="r">
              <a:defRPr sz="1200" b="1" spc="-7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pPr algn="ctr">
              <a:spcAft>
                <a:spcPts val="200"/>
              </a:spcAft>
            </a:pPr>
            <a:r>
              <a:rPr lang="ko-KR" altLang="en-US" dirty="0"/>
              <a:t>토스</a:t>
            </a:r>
            <a:br>
              <a:rPr lang="en-US" altLang="ko-KR" dirty="0"/>
            </a:br>
            <a:r>
              <a:rPr lang="ko-KR" altLang="en-US" dirty="0"/>
              <a:t>설치자의</a:t>
            </a:r>
            <a:endParaRPr lang="en-US" altLang="ko-KR" dirty="0"/>
          </a:p>
          <a:p>
            <a:pPr algn="ctr">
              <a:spcAft>
                <a:spcPts val="200"/>
              </a:spcAft>
            </a:pPr>
            <a:r>
              <a:rPr lang="ko-KR" altLang="en-US" dirty="0" err="1"/>
              <a:t>생활필수앱은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0303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0F0435D0-2FD1-41E1-82F7-F3F6B464635D}"/>
              </a:ext>
            </a:extLst>
          </p:cNvPr>
          <p:cNvSpPr/>
          <p:nvPr/>
        </p:nvSpPr>
        <p:spPr>
          <a:xfrm>
            <a:off x="174171" y="169636"/>
            <a:ext cx="6509658" cy="600982"/>
          </a:xfrm>
          <a:prstGeom prst="rect">
            <a:avLst/>
          </a:prstGeom>
          <a:solidFill>
            <a:srgbClr val="CF1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나눔고딕" panose="020D0604000000000000" pitchFamily="50" charset="-127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54FE21A-75E3-4B8B-9988-E4E1982CB846}"/>
              </a:ext>
            </a:extLst>
          </p:cNvPr>
          <p:cNvCxnSpPr/>
          <p:nvPr/>
        </p:nvCxnSpPr>
        <p:spPr>
          <a:xfrm>
            <a:off x="1612900" y="218167"/>
            <a:ext cx="0" cy="495300"/>
          </a:xfrm>
          <a:prstGeom prst="line">
            <a:avLst/>
          </a:prstGeom>
          <a:ln w="31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CA83C58C-E919-4CF3-B746-3BA47A9B3B5F}"/>
              </a:ext>
            </a:extLst>
          </p:cNvPr>
          <p:cNvSpPr/>
          <p:nvPr/>
        </p:nvSpPr>
        <p:spPr>
          <a:xfrm>
            <a:off x="1709704" y="265762"/>
            <a:ext cx="3081369" cy="400110"/>
          </a:xfrm>
          <a:prstGeom prst="rect">
            <a:avLst/>
          </a:prstGeom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ko-KR" altLang="en-US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금융</a:t>
            </a:r>
            <a:r>
              <a:rPr lang="en-US" altLang="ko-KR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_Research Brief</a:t>
            </a:r>
            <a:endParaRPr lang="ko-KR" altLang="en-US" sz="2000" b="1" kern="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pic>
        <p:nvPicPr>
          <p:cNvPr id="40" name="그림 39">
            <a:extLst>
              <a:ext uri="{FF2B5EF4-FFF2-40B4-BE49-F238E27FC236}">
                <a16:creationId xmlns:a16="http://schemas.microsoft.com/office/drawing/2014/main" id="{7F7955D9-F8A8-4C32-A0E7-BAC4A0571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4552" y="345437"/>
            <a:ext cx="1163412" cy="240760"/>
          </a:xfrm>
          <a:prstGeom prst="rect">
            <a:avLst/>
          </a:prstGeom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E1C2D187-3BF0-46F7-B6C2-FBDA01DEE060}"/>
              </a:ext>
            </a:extLst>
          </p:cNvPr>
          <p:cNvSpPr/>
          <p:nvPr/>
        </p:nvSpPr>
        <p:spPr>
          <a:xfrm>
            <a:off x="314552" y="1195690"/>
            <a:ext cx="6325846" cy="33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[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별첨 </a:t>
            </a:r>
            <a:r>
              <a:rPr lang="en-US" altLang="ko-KR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1] ‘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금융 플랫폼 기획조사</a:t>
            </a:r>
            <a:r>
              <a:rPr lang="en-US" altLang="ko-KR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’ 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의 앱 활동성 평가 지표</a:t>
            </a: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C18A3E50-6406-45CF-9BB5-D8E4C6CB9B57}"/>
              </a:ext>
            </a:extLst>
          </p:cNvPr>
          <p:cNvGrpSpPr/>
          <p:nvPr/>
        </p:nvGrpSpPr>
        <p:grpSpPr>
          <a:xfrm>
            <a:off x="253826" y="2152025"/>
            <a:ext cx="1387820" cy="2266565"/>
            <a:chOff x="656692" y="1851139"/>
            <a:chExt cx="2304256" cy="2266565"/>
          </a:xfrm>
        </p:grpSpPr>
        <p:sp>
          <p:nvSpPr>
            <p:cNvPr id="17" name="사각형: 둥근 모서리 16">
              <a:extLst>
                <a:ext uri="{FF2B5EF4-FFF2-40B4-BE49-F238E27FC236}">
                  <a16:creationId xmlns:a16="http://schemas.microsoft.com/office/drawing/2014/main" id="{4F4222CA-2F67-41F6-8773-433537FB9A5E}"/>
                </a:ext>
              </a:extLst>
            </p:cNvPr>
            <p:cNvSpPr/>
            <p:nvPr/>
          </p:nvSpPr>
          <p:spPr>
            <a:xfrm>
              <a:off x="656692" y="1851139"/>
              <a:ext cx="2304256" cy="276999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나눔고딕" panose="020D0604000000000000" pitchFamily="50" charset="-127"/>
                </a:rPr>
                <a:t>유입</a:t>
              </a:r>
            </a:p>
          </p:txBody>
        </p:sp>
        <p:sp>
          <p:nvSpPr>
            <p:cNvPr id="18" name="사각형: 둥근 모서리 17">
              <a:extLst>
                <a:ext uri="{FF2B5EF4-FFF2-40B4-BE49-F238E27FC236}">
                  <a16:creationId xmlns:a16="http://schemas.microsoft.com/office/drawing/2014/main" id="{6BA9D743-6998-457A-8BA9-6BE267775AEC}"/>
                </a:ext>
              </a:extLst>
            </p:cNvPr>
            <p:cNvSpPr/>
            <p:nvPr/>
          </p:nvSpPr>
          <p:spPr>
            <a:xfrm>
              <a:off x="836712" y="2355195"/>
              <a:ext cx="1944216" cy="276999"/>
            </a:xfrm>
            <a:prstGeom prst="roundRect">
              <a:avLst>
                <a:gd name="adj" fmla="val 50000"/>
              </a:avLst>
            </a:prstGeom>
            <a:solidFill>
              <a:srgbClr val="2DA2BF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나눔고딕" panose="020D0604000000000000" pitchFamily="50" charset="-127"/>
                </a:rPr>
                <a:t>활성화</a:t>
              </a:r>
            </a:p>
          </p:txBody>
        </p:sp>
        <p:sp>
          <p:nvSpPr>
            <p:cNvPr id="19" name="사각형: 둥근 모서리 18">
              <a:extLst>
                <a:ext uri="{FF2B5EF4-FFF2-40B4-BE49-F238E27FC236}">
                  <a16:creationId xmlns:a16="http://schemas.microsoft.com/office/drawing/2014/main" id="{BCACE647-1906-4D34-8CC3-E7C96937CFEB}"/>
                </a:ext>
              </a:extLst>
            </p:cNvPr>
            <p:cNvSpPr/>
            <p:nvPr/>
          </p:nvSpPr>
          <p:spPr>
            <a:xfrm>
              <a:off x="1016732" y="2849523"/>
              <a:ext cx="1584176" cy="276999"/>
            </a:xfrm>
            <a:prstGeom prst="roundRect">
              <a:avLst>
                <a:gd name="adj" fmla="val 50000"/>
              </a:avLst>
            </a:prstGeom>
            <a:solidFill>
              <a:srgbClr val="92D050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나눔고딕" panose="020D0604000000000000" pitchFamily="50" charset="-127"/>
                </a:rPr>
                <a:t>유지</a:t>
              </a:r>
            </a:p>
          </p:txBody>
        </p:sp>
        <p:sp>
          <p:nvSpPr>
            <p:cNvPr id="20" name="사각형: 둥근 모서리 19">
              <a:extLst>
                <a:ext uri="{FF2B5EF4-FFF2-40B4-BE49-F238E27FC236}">
                  <a16:creationId xmlns:a16="http://schemas.microsoft.com/office/drawing/2014/main" id="{E2A4EE6E-D77F-4A43-9152-7B1A1C309131}"/>
                </a:ext>
              </a:extLst>
            </p:cNvPr>
            <p:cNvSpPr/>
            <p:nvPr/>
          </p:nvSpPr>
          <p:spPr>
            <a:xfrm>
              <a:off x="1124744" y="3334289"/>
              <a:ext cx="1368152" cy="276999"/>
            </a:xfrm>
            <a:prstGeom prst="roundRect">
              <a:avLst>
                <a:gd name="adj" fmla="val 50000"/>
              </a:avLst>
            </a:prstGeom>
            <a:solidFill>
              <a:srgbClr val="FF9900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나눔고딕" panose="020D0604000000000000" pitchFamily="50" charset="-127"/>
                </a:rPr>
                <a:t>추천</a:t>
              </a:r>
            </a:p>
          </p:txBody>
        </p:sp>
        <p:sp>
          <p:nvSpPr>
            <p:cNvPr id="21" name="사각형: 둥근 모서리 20">
              <a:extLst>
                <a:ext uri="{FF2B5EF4-FFF2-40B4-BE49-F238E27FC236}">
                  <a16:creationId xmlns:a16="http://schemas.microsoft.com/office/drawing/2014/main" id="{E458E2BA-6AE0-493E-8678-22FAD9EDA6D8}"/>
                </a:ext>
              </a:extLst>
            </p:cNvPr>
            <p:cNvSpPr/>
            <p:nvPr/>
          </p:nvSpPr>
          <p:spPr>
            <a:xfrm>
              <a:off x="1195646" y="3840705"/>
              <a:ext cx="1226344" cy="276999"/>
            </a:xfrm>
            <a:prstGeom prst="roundRect">
              <a:avLst>
                <a:gd name="adj" fmla="val 50000"/>
              </a:avLst>
            </a:prstGeom>
            <a:solidFill>
              <a:srgbClr val="D35E9A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나눔고딕" panose="020D0604000000000000" pitchFamily="50" charset="-127"/>
                </a:rPr>
                <a:t>수익화</a:t>
              </a:r>
            </a:p>
          </p:txBody>
        </p:sp>
        <p:cxnSp>
          <p:nvCxnSpPr>
            <p:cNvPr id="27" name="직선 화살표 연결선 26">
              <a:extLst>
                <a:ext uri="{FF2B5EF4-FFF2-40B4-BE49-F238E27FC236}">
                  <a16:creationId xmlns:a16="http://schemas.microsoft.com/office/drawing/2014/main" id="{90BAAC44-54EF-4FF9-B058-BB9D75204919}"/>
                </a:ext>
              </a:extLst>
            </p:cNvPr>
            <p:cNvCxnSpPr>
              <a:stCxn id="17" idx="2"/>
              <a:endCxn id="18" idx="0"/>
            </p:cNvCxnSpPr>
            <p:nvPr/>
          </p:nvCxnSpPr>
          <p:spPr>
            <a:xfrm>
              <a:off x="1808820" y="2128138"/>
              <a:ext cx="0" cy="227057"/>
            </a:xfrm>
            <a:prstGeom prst="straightConnector1">
              <a:avLst/>
            </a:prstGeom>
            <a:noFill/>
            <a:ln w="25400" cap="flat" cmpd="sng" algn="ctr">
              <a:solidFill>
                <a:srgbClr val="464646">
                  <a:lumMod val="60000"/>
                  <a:lumOff val="40000"/>
                </a:srgbClr>
              </a:solidFill>
              <a:prstDash val="solid"/>
              <a:headEnd type="oval"/>
              <a:tailEnd type="triangle"/>
            </a:ln>
            <a:effectLst/>
          </p:spPr>
        </p:cxnSp>
        <p:cxnSp>
          <p:nvCxnSpPr>
            <p:cNvPr id="28" name="직선 화살표 연결선 27">
              <a:extLst>
                <a:ext uri="{FF2B5EF4-FFF2-40B4-BE49-F238E27FC236}">
                  <a16:creationId xmlns:a16="http://schemas.microsoft.com/office/drawing/2014/main" id="{AF3DAA98-E61E-42F7-94BF-FCD5B2F113AF}"/>
                </a:ext>
              </a:extLst>
            </p:cNvPr>
            <p:cNvCxnSpPr>
              <a:cxnSpLocks/>
              <a:stCxn id="18" idx="2"/>
              <a:endCxn id="19" idx="0"/>
            </p:cNvCxnSpPr>
            <p:nvPr/>
          </p:nvCxnSpPr>
          <p:spPr>
            <a:xfrm>
              <a:off x="1808820" y="2632194"/>
              <a:ext cx="0" cy="217329"/>
            </a:xfrm>
            <a:prstGeom prst="straightConnector1">
              <a:avLst/>
            </a:prstGeom>
            <a:noFill/>
            <a:ln w="25400" cap="flat" cmpd="sng" algn="ctr">
              <a:solidFill>
                <a:srgbClr val="464646">
                  <a:lumMod val="60000"/>
                  <a:lumOff val="40000"/>
                </a:srgbClr>
              </a:solidFill>
              <a:prstDash val="solid"/>
              <a:headEnd type="oval"/>
              <a:tailEnd type="triangle"/>
            </a:ln>
            <a:effectLst/>
          </p:spPr>
        </p:cxnSp>
        <p:cxnSp>
          <p:nvCxnSpPr>
            <p:cNvPr id="29" name="직선 화살표 연결선 28">
              <a:extLst>
                <a:ext uri="{FF2B5EF4-FFF2-40B4-BE49-F238E27FC236}">
                  <a16:creationId xmlns:a16="http://schemas.microsoft.com/office/drawing/2014/main" id="{84821FA4-3ABA-4B23-ADB0-D00CFFED3024}"/>
                </a:ext>
              </a:extLst>
            </p:cNvPr>
            <p:cNvCxnSpPr>
              <a:cxnSpLocks/>
              <a:stCxn id="19" idx="2"/>
              <a:endCxn id="20" idx="0"/>
            </p:cNvCxnSpPr>
            <p:nvPr/>
          </p:nvCxnSpPr>
          <p:spPr>
            <a:xfrm>
              <a:off x="1808820" y="3126522"/>
              <a:ext cx="0" cy="207767"/>
            </a:xfrm>
            <a:prstGeom prst="straightConnector1">
              <a:avLst/>
            </a:prstGeom>
            <a:noFill/>
            <a:ln w="25400" cap="flat" cmpd="sng" algn="ctr">
              <a:solidFill>
                <a:srgbClr val="464646">
                  <a:lumMod val="60000"/>
                  <a:lumOff val="40000"/>
                </a:srgbClr>
              </a:solidFill>
              <a:prstDash val="solid"/>
              <a:headEnd type="oval"/>
              <a:tailEnd type="triangle"/>
            </a:ln>
            <a:effectLst/>
          </p:spPr>
        </p:cxnSp>
        <p:cxnSp>
          <p:nvCxnSpPr>
            <p:cNvPr id="30" name="직선 화살표 연결선 29">
              <a:extLst>
                <a:ext uri="{FF2B5EF4-FFF2-40B4-BE49-F238E27FC236}">
                  <a16:creationId xmlns:a16="http://schemas.microsoft.com/office/drawing/2014/main" id="{3A696D8C-31E3-4780-8822-11D77604465F}"/>
                </a:ext>
              </a:extLst>
            </p:cNvPr>
            <p:cNvCxnSpPr>
              <a:cxnSpLocks/>
              <a:stCxn id="20" idx="2"/>
              <a:endCxn id="21" idx="0"/>
            </p:cNvCxnSpPr>
            <p:nvPr/>
          </p:nvCxnSpPr>
          <p:spPr>
            <a:xfrm flipH="1">
              <a:off x="1808818" y="3611288"/>
              <a:ext cx="2" cy="229417"/>
            </a:xfrm>
            <a:prstGeom prst="straightConnector1">
              <a:avLst/>
            </a:prstGeom>
            <a:noFill/>
            <a:ln w="25400" cap="flat" cmpd="sng" algn="ctr">
              <a:solidFill>
                <a:srgbClr val="464646">
                  <a:lumMod val="60000"/>
                  <a:lumOff val="40000"/>
                </a:srgbClr>
              </a:solidFill>
              <a:prstDash val="solid"/>
              <a:headEnd type="oval"/>
              <a:tailEnd type="triangle"/>
            </a:ln>
            <a:effectLst/>
          </p:spPr>
        </p:cxnSp>
      </p:grp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BB701510-FE64-485E-BE87-267C03F2C035}"/>
              </a:ext>
            </a:extLst>
          </p:cNvPr>
          <p:cNvCxnSpPr>
            <a:cxnSpLocks/>
          </p:cNvCxnSpPr>
          <p:nvPr/>
        </p:nvCxnSpPr>
        <p:spPr>
          <a:xfrm>
            <a:off x="1893869" y="2011108"/>
            <a:ext cx="1145859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71BAEFD-4672-45C1-B89B-0E637FB4FF97}"/>
              </a:ext>
            </a:extLst>
          </p:cNvPr>
          <p:cNvSpPr txBox="1"/>
          <p:nvPr/>
        </p:nvSpPr>
        <p:spPr>
          <a:xfrm>
            <a:off x="1834642" y="1752838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ko-KR" altLang="en-US" sz="1050" b="1" spc="-10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기존 측정지표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EB7F0D5-9D68-4F04-8560-B703C8277008}"/>
              </a:ext>
            </a:extLst>
          </p:cNvPr>
          <p:cNvSpPr txBox="1"/>
          <p:nvPr/>
        </p:nvSpPr>
        <p:spPr>
          <a:xfrm>
            <a:off x="1762634" y="2086453"/>
            <a:ext cx="1387819" cy="2341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>
              <a:lnSpc>
                <a:spcPts val="3000"/>
              </a:lnSpc>
            </a:pPr>
            <a:r>
              <a:rPr lang="ko-KR" altLang="en-US" sz="1100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앱 다운로드 수</a:t>
            </a:r>
            <a:endParaRPr lang="en-US" altLang="ko-KR" sz="1100" spc="-70" dirty="0">
              <a:ln>
                <a:solidFill>
                  <a:prstClr val="white">
                    <a:lumMod val="85000"/>
                    <a:alpha val="0"/>
                  </a:prst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  <a:p>
            <a:pPr algn="ctr" defTabSz="914400" latinLnBrk="1">
              <a:lnSpc>
                <a:spcPts val="3000"/>
              </a:lnSpc>
            </a:pPr>
            <a:r>
              <a:rPr lang="ko-KR" altLang="en-US" sz="1100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설치자</a:t>
            </a:r>
            <a:endParaRPr lang="en-US" altLang="ko-KR" sz="1100" spc="-70" dirty="0">
              <a:ln>
                <a:solidFill>
                  <a:prstClr val="white">
                    <a:lumMod val="85000"/>
                    <a:alpha val="0"/>
                  </a:prst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  <a:p>
            <a:pPr algn="ctr" defTabSz="914400" latinLnBrk="1">
              <a:lnSpc>
                <a:spcPts val="3000"/>
              </a:lnSpc>
            </a:pPr>
            <a:r>
              <a:rPr lang="en-US" altLang="ko-KR" sz="1100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MAU</a:t>
            </a:r>
          </a:p>
          <a:p>
            <a:pPr algn="ctr" defTabSz="914400" latinLnBrk="1">
              <a:lnSpc>
                <a:spcPts val="3000"/>
              </a:lnSpc>
            </a:pPr>
            <a:r>
              <a:rPr lang="en-US" altLang="ko-KR" sz="1100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WAU</a:t>
            </a:r>
          </a:p>
          <a:p>
            <a:pPr algn="ctr" defTabSz="914400" latinLnBrk="1">
              <a:lnSpc>
                <a:spcPts val="3000"/>
              </a:lnSpc>
            </a:pPr>
            <a:r>
              <a:rPr lang="en-US" altLang="ko-KR" sz="1100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DAU</a:t>
            </a:r>
          </a:p>
          <a:p>
            <a:pPr algn="ctr" defTabSz="914400" latinLnBrk="1">
              <a:lnSpc>
                <a:spcPts val="3000"/>
              </a:lnSpc>
            </a:pPr>
            <a:r>
              <a:rPr lang="ko-KR" altLang="en-US" sz="1100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재방문율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D1A9168-567C-4907-A786-E344E91C54B6}"/>
              </a:ext>
            </a:extLst>
          </p:cNvPr>
          <p:cNvSpPr txBox="1"/>
          <p:nvPr/>
        </p:nvSpPr>
        <p:spPr>
          <a:xfrm>
            <a:off x="4092180" y="2057923"/>
            <a:ext cx="2781059" cy="2382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latinLnBrk="1">
              <a:lnSpc>
                <a:spcPts val="3700"/>
              </a:lnSpc>
            </a:pPr>
            <a:r>
              <a:rPr lang="ko-KR" altLang="en-US" sz="1100" i="1" spc="-9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앱 설치를 인지하는 잠재고객</a:t>
            </a:r>
            <a:endParaRPr lang="en-US" altLang="ko-KR" sz="1100" i="1" spc="-90" dirty="0">
              <a:ln>
                <a:solidFill>
                  <a:prstClr val="white">
                    <a:lumMod val="85000"/>
                    <a:alpha val="0"/>
                  </a:prst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  <a:p>
            <a:pPr defTabSz="914400" latinLnBrk="1">
              <a:lnSpc>
                <a:spcPts val="3700"/>
              </a:lnSpc>
            </a:pPr>
            <a:r>
              <a:rPr lang="ko-KR" altLang="en-US" sz="1100" i="1" spc="-9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비정기적으로 이용</a:t>
            </a:r>
            <a:r>
              <a:rPr lang="en-US" altLang="ko-KR" sz="1100" i="1" spc="-9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, </a:t>
            </a:r>
            <a:r>
              <a:rPr lang="ko-KR" altLang="en-US" sz="1100" i="1" spc="-9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삭제하지 않는 고객</a:t>
            </a:r>
            <a:endParaRPr lang="en-US" altLang="ko-KR" sz="1100" i="1" spc="-90" dirty="0">
              <a:ln>
                <a:solidFill>
                  <a:prstClr val="white">
                    <a:lumMod val="85000"/>
                    <a:alpha val="0"/>
                  </a:prst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  <a:p>
            <a:pPr defTabSz="914400" latinLnBrk="1">
              <a:lnSpc>
                <a:spcPts val="3700"/>
              </a:lnSpc>
            </a:pPr>
            <a:r>
              <a:rPr lang="ko-KR" altLang="en-US" sz="1100" i="1" spc="-9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정기 사용  앱</a:t>
            </a:r>
            <a:r>
              <a:rPr lang="en-US" altLang="ko-KR" sz="1100" i="1" spc="-9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/</a:t>
            </a:r>
            <a:r>
              <a:rPr lang="ko-KR" altLang="en-US" sz="1100" i="1" spc="-9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생활 필수 앱으로 인식하는 고객</a:t>
            </a:r>
            <a:endParaRPr lang="en-US" altLang="ko-KR" sz="1100" i="1" spc="-90" dirty="0">
              <a:ln>
                <a:solidFill>
                  <a:prstClr val="white">
                    <a:lumMod val="85000"/>
                    <a:alpha val="0"/>
                  </a:prst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  <a:p>
            <a:pPr defTabSz="914400" latinLnBrk="1">
              <a:lnSpc>
                <a:spcPts val="3700"/>
              </a:lnSpc>
            </a:pPr>
            <a:r>
              <a:rPr lang="ko-KR" altLang="en-US" sz="1100" i="1" spc="-9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앱 이용 만족 고객</a:t>
            </a:r>
            <a:endParaRPr lang="en-US" altLang="ko-KR" sz="1100" i="1" spc="-90" dirty="0">
              <a:ln>
                <a:solidFill>
                  <a:prstClr val="white">
                    <a:lumMod val="85000"/>
                    <a:alpha val="0"/>
                  </a:prst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  <a:p>
            <a:pPr defTabSz="914400" latinLnBrk="1">
              <a:lnSpc>
                <a:spcPts val="3700"/>
              </a:lnSpc>
            </a:pPr>
            <a:r>
              <a:rPr lang="ko-KR" altLang="en-US" sz="1100" i="1" spc="-9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주변에 추천할 만하다는 고객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91D39C7-CCF5-4779-8F8D-3AAB69E2C4BE}"/>
              </a:ext>
            </a:extLst>
          </p:cNvPr>
          <p:cNvSpPr txBox="1"/>
          <p:nvPr/>
        </p:nvSpPr>
        <p:spPr>
          <a:xfrm>
            <a:off x="3058778" y="2061258"/>
            <a:ext cx="1132221" cy="244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>
              <a:lnSpc>
                <a:spcPts val="3700"/>
              </a:lnSpc>
            </a:pPr>
            <a:r>
              <a:rPr lang="ko-KR" altLang="en-US" sz="1100" b="1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srgbClr val="CF1B22"/>
                </a:solidFill>
                <a:ea typeface="나눔고딕" panose="020D0604000000000000" pitchFamily="50" charset="-127"/>
              </a:rPr>
              <a:t>설치인지율</a:t>
            </a:r>
            <a:endParaRPr lang="en-US" altLang="ko-KR" sz="1100" b="1" spc="-70" dirty="0">
              <a:ln>
                <a:solidFill>
                  <a:prstClr val="white">
                    <a:lumMod val="85000"/>
                    <a:alpha val="0"/>
                  </a:prstClr>
                </a:solidFill>
              </a:ln>
              <a:solidFill>
                <a:srgbClr val="CF1B22"/>
              </a:solidFill>
              <a:ea typeface="나눔고딕" panose="020D0604000000000000" pitchFamily="50" charset="-127"/>
            </a:endParaRPr>
          </a:p>
          <a:p>
            <a:pPr algn="ctr" defTabSz="914400" latinLnBrk="1">
              <a:lnSpc>
                <a:spcPts val="3700"/>
              </a:lnSpc>
            </a:pPr>
            <a:r>
              <a:rPr lang="ko-KR" altLang="en-US" sz="1100" b="1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srgbClr val="CF1B22"/>
                </a:solidFill>
                <a:ea typeface="나눔고딕" panose="020D0604000000000000" pitchFamily="50" charset="-127"/>
              </a:rPr>
              <a:t>잠정고객비율</a:t>
            </a:r>
            <a:endParaRPr lang="en-US" altLang="ko-KR" sz="1100" b="1" spc="-70" dirty="0">
              <a:ln>
                <a:solidFill>
                  <a:prstClr val="white">
                    <a:lumMod val="85000"/>
                    <a:alpha val="0"/>
                  </a:prstClr>
                </a:solidFill>
              </a:ln>
              <a:solidFill>
                <a:srgbClr val="CF1B22"/>
              </a:solidFill>
              <a:ea typeface="나눔고딕" panose="020D0604000000000000" pitchFamily="50" charset="-127"/>
            </a:endParaRPr>
          </a:p>
          <a:p>
            <a:pPr algn="ctr" defTabSz="914400" latinLnBrk="1">
              <a:lnSpc>
                <a:spcPts val="3700"/>
              </a:lnSpc>
            </a:pPr>
            <a:r>
              <a:rPr lang="ko-KR" altLang="en-US" sz="1100" b="1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srgbClr val="CF1B22"/>
                </a:solidFill>
                <a:ea typeface="나눔고딕" panose="020D0604000000000000" pitchFamily="50" charset="-127"/>
              </a:rPr>
              <a:t>확보고객비율</a:t>
            </a:r>
            <a:endParaRPr lang="en-US" altLang="ko-KR" sz="1100" b="1" spc="-70" dirty="0">
              <a:ln>
                <a:solidFill>
                  <a:prstClr val="white">
                    <a:lumMod val="85000"/>
                    <a:alpha val="0"/>
                  </a:prstClr>
                </a:solidFill>
              </a:ln>
              <a:solidFill>
                <a:srgbClr val="CF1B22"/>
              </a:solidFill>
              <a:ea typeface="나눔고딕" panose="020D0604000000000000" pitchFamily="50" charset="-127"/>
            </a:endParaRPr>
          </a:p>
          <a:p>
            <a:pPr algn="ctr" defTabSz="914400" latinLnBrk="1">
              <a:lnSpc>
                <a:spcPts val="3700"/>
              </a:lnSpc>
            </a:pPr>
            <a:r>
              <a:rPr lang="ko-KR" altLang="en-US" sz="1100" b="1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srgbClr val="CF1B22"/>
                </a:solidFill>
                <a:ea typeface="나눔고딕" panose="020D0604000000000000" pitchFamily="50" charset="-127"/>
              </a:rPr>
              <a:t>만족도</a:t>
            </a:r>
            <a:r>
              <a:rPr lang="en-US" altLang="ko-KR" sz="1100" b="1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srgbClr val="CF1B22"/>
                </a:solidFill>
                <a:ea typeface="나눔고딕" panose="020D0604000000000000" pitchFamily="50" charset="-127"/>
              </a:rPr>
              <a:t>(</a:t>
            </a:r>
            <a:r>
              <a:rPr lang="ko-KR" altLang="en-US" sz="1100" b="1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srgbClr val="CF1B22"/>
                </a:solidFill>
                <a:ea typeface="나눔고딕" panose="020D0604000000000000" pitchFamily="50" charset="-127"/>
              </a:rPr>
              <a:t>만족비율</a:t>
            </a:r>
            <a:r>
              <a:rPr lang="en-US" altLang="ko-KR" sz="1100" b="1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srgbClr val="CF1B22"/>
                </a:solidFill>
                <a:ea typeface="나눔고딕" panose="020D0604000000000000" pitchFamily="50" charset="-127"/>
              </a:rPr>
              <a:t>)</a:t>
            </a:r>
          </a:p>
          <a:p>
            <a:pPr algn="ctr" defTabSz="914400" latinLnBrk="1">
              <a:lnSpc>
                <a:spcPts val="3700"/>
              </a:lnSpc>
            </a:pPr>
            <a:r>
              <a:rPr lang="ko-KR" altLang="en-US" sz="1100" b="1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srgbClr val="CF1B22"/>
                </a:solidFill>
                <a:ea typeface="나눔고딕" panose="020D0604000000000000" pitchFamily="50" charset="-127"/>
              </a:rPr>
              <a:t>추천고객비율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B88D793-5379-4E37-ABE9-8CC8241A381F}"/>
              </a:ext>
            </a:extLst>
          </p:cNvPr>
          <p:cNvSpPr txBox="1"/>
          <p:nvPr/>
        </p:nvSpPr>
        <p:spPr>
          <a:xfrm>
            <a:off x="3469916" y="1733255"/>
            <a:ext cx="27932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ko-KR" altLang="en-US" sz="1050" b="1" spc="-10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금융 플랫폼 기획조사 주요지표</a:t>
            </a:r>
          </a:p>
        </p:txBody>
      </p: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8FF3BFEA-D644-4FC3-8BE4-5471F7083813}"/>
              </a:ext>
            </a:extLst>
          </p:cNvPr>
          <p:cNvCxnSpPr>
            <a:cxnSpLocks/>
          </p:cNvCxnSpPr>
          <p:nvPr/>
        </p:nvCxnSpPr>
        <p:spPr>
          <a:xfrm>
            <a:off x="3238798" y="2011108"/>
            <a:ext cx="3096344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8133E3C-2FFC-4AB2-B6CF-59B58AE03A5C}"/>
              </a:ext>
            </a:extLst>
          </p:cNvPr>
          <p:cNvSpPr txBox="1"/>
          <p:nvPr/>
        </p:nvSpPr>
        <p:spPr>
          <a:xfrm>
            <a:off x="533491" y="1752838"/>
            <a:ext cx="10081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latinLnBrk="1"/>
            <a:r>
              <a:rPr lang="ko-KR" altLang="en-US" sz="1050" b="1" spc="-10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고객 여정 단계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E27639C-37CE-40ED-B3A3-CB9454AAF79B}"/>
              </a:ext>
            </a:extLst>
          </p:cNvPr>
          <p:cNvSpPr txBox="1"/>
          <p:nvPr/>
        </p:nvSpPr>
        <p:spPr>
          <a:xfrm>
            <a:off x="711496" y="4689666"/>
            <a:ext cx="5269737" cy="1840119"/>
          </a:xfrm>
          <a:prstGeom prst="rect">
            <a:avLst/>
          </a:prstGeom>
          <a:noFill/>
          <a:ln>
            <a:solidFill>
              <a:sysClr val="window" lastClr="FFFFFF">
                <a:lumMod val="65000"/>
              </a:sysClr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[ </a:t>
            </a:r>
            <a:r>
              <a:rPr kumimoji="0" lang="ko-KR" altLang="en-US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기존 관리 지표의 한계</a:t>
            </a:r>
            <a:r>
              <a:rPr kumimoji="0" lang="en-US" altLang="ko-KR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(MAU, WAU </a:t>
            </a:r>
            <a:r>
              <a:rPr kumimoji="0" lang="ko-KR" altLang="en-US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등</a:t>
            </a:r>
            <a:r>
              <a:rPr kumimoji="0" lang="en-US" altLang="ko-KR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) ]</a:t>
            </a:r>
          </a:p>
          <a:p>
            <a:pPr marL="171450" marR="0" lvl="0" indent="-171450" defTabSz="9144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ko-KR" altLang="en-US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고객의 방문동기</a:t>
            </a:r>
            <a:r>
              <a:rPr kumimoji="0" lang="en-US" altLang="ko-KR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, </a:t>
            </a:r>
            <a:r>
              <a:rPr kumimoji="0" lang="ko-KR" altLang="en-US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고객경험의 질적 깊이 등을 알 수 없다</a:t>
            </a:r>
            <a:endParaRPr kumimoji="0" lang="en-US" altLang="ko-KR" sz="1100" b="0" i="0" u="none" strike="noStrike" kern="0" cap="none" spc="-70" normalizeH="0" baseline="0" noProof="0" dirty="0">
              <a:ln>
                <a:solidFill>
                  <a:prstClr val="white">
                    <a:lumMod val="85000"/>
                    <a:alpha val="0"/>
                  </a:prstClr>
                </a:solidFill>
              </a:ln>
              <a:solidFill>
                <a:prstClr val="black"/>
              </a:solidFill>
              <a:effectLst/>
              <a:uLnTx/>
              <a:uFillTx/>
              <a:ea typeface="나눔고딕" panose="020D0604000000000000" pitchFamily="50" charset="-127"/>
            </a:endParaRPr>
          </a:p>
          <a:p>
            <a:pPr marL="171450" marR="0" lvl="0" indent="-171450" defTabSz="9144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ko-KR" altLang="en-US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이용 고객의 평가적 반응을 파악할 수 없다</a:t>
            </a:r>
            <a:endParaRPr kumimoji="0" lang="en-US" altLang="ko-KR" sz="1100" b="0" i="0" u="none" strike="noStrike" kern="0" cap="none" spc="-70" normalizeH="0" baseline="0" noProof="0" dirty="0">
              <a:ln>
                <a:solidFill>
                  <a:prstClr val="white">
                    <a:lumMod val="85000"/>
                    <a:alpha val="0"/>
                  </a:prstClr>
                </a:solidFill>
              </a:ln>
              <a:solidFill>
                <a:prstClr val="black"/>
              </a:solidFill>
              <a:effectLst/>
              <a:uLnTx/>
              <a:uFillTx/>
              <a:ea typeface="나눔고딕" panose="020D0604000000000000" pitchFamily="50" charset="-127"/>
            </a:endParaRPr>
          </a:p>
          <a:p>
            <a:pPr marL="171450" marR="0" lvl="0" indent="-171450" defTabSz="9144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ko-KR" altLang="en-US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금융 소비 행동 특성을 반영하지 못한다</a:t>
            </a:r>
            <a:endParaRPr kumimoji="0" lang="en-US" altLang="ko-KR" sz="1100" b="0" i="0" u="none" strike="noStrike" kern="0" cap="none" spc="-70" normalizeH="0" baseline="0" noProof="0" dirty="0">
              <a:ln>
                <a:solidFill>
                  <a:prstClr val="white">
                    <a:lumMod val="85000"/>
                    <a:alpha val="0"/>
                  </a:prstClr>
                </a:solidFill>
              </a:ln>
              <a:solidFill>
                <a:prstClr val="black"/>
              </a:solidFill>
              <a:effectLst/>
              <a:uLnTx/>
              <a:uFillTx/>
              <a:ea typeface="나눔고딕" panose="020D0604000000000000" pitchFamily="50" charset="-127"/>
            </a:endParaRPr>
          </a:p>
          <a:p>
            <a:pPr marL="171450" marR="0" lvl="0" indent="-171450" defTabSz="9144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1</a:t>
            </a:r>
            <a:r>
              <a:rPr kumimoji="0" lang="ko-KR" altLang="en-US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인 복수 디바이스 이용을 변별하지 못한다</a:t>
            </a:r>
            <a:endParaRPr kumimoji="0" lang="en-US" altLang="ko-KR" sz="1100" b="0" i="0" u="none" strike="noStrike" kern="0" cap="none" spc="-70" normalizeH="0" baseline="0" noProof="0" dirty="0">
              <a:ln>
                <a:solidFill>
                  <a:prstClr val="white">
                    <a:lumMod val="85000"/>
                    <a:alpha val="0"/>
                  </a:prstClr>
                </a:solidFill>
              </a:ln>
              <a:solidFill>
                <a:prstClr val="black"/>
              </a:solidFill>
              <a:effectLst/>
              <a:uLnTx/>
              <a:uFillTx/>
              <a:ea typeface="나눔고딕" panose="020D0604000000000000" pitchFamily="50" charset="-127"/>
            </a:endParaRPr>
          </a:p>
          <a:p>
            <a:pPr marL="171450" marR="0" lvl="0" indent="-171450" defTabSz="9144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ko-KR" altLang="en-US" sz="1100" kern="0" spc="-7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기계적 로그 수집 대상은 </a:t>
            </a:r>
            <a:r>
              <a:rPr kumimoji="0" lang="ko-KR" altLang="en-US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전체 모집단을 대표하는 통계량을 만드는데 한계가 있다</a:t>
            </a:r>
            <a:br>
              <a:rPr kumimoji="0" lang="en-US" altLang="ko-KR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</a:br>
            <a:r>
              <a:rPr kumimoji="0" lang="en-US" altLang="ko-KR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(</a:t>
            </a:r>
            <a:r>
              <a:rPr kumimoji="0" lang="ko-KR" altLang="en-US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 </a:t>
            </a:r>
            <a:r>
              <a:rPr kumimoji="0" lang="en-US" altLang="ko-KR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MAU </a:t>
            </a:r>
            <a:r>
              <a:rPr kumimoji="0" lang="ko-KR" altLang="en-US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등 사용자수는 전수가 아닌 일부 표본에서 구한 추정치임</a:t>
            </a:r>
            <a:r>
              <a:rPr kumimoji="0" lang="en-US" altLang="ko-KR" sz="1100" b="0" i="0" u="none" strike="noStrike" kern="0" cap="none" spc="-70" normalizeH="0" baseline="0" noProof="0" dirty="0">
                <a:ln>
                  <a:solidFill>
                    <a:prstClr val="white">
                      <a:lumMod val="8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ea typeface="나눔고딕" panose="020D0604000000000000" pitchFamily="50" charset="-127"/>
              </a:rPr>
              <a:t>)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44FEAED9-58D3-49A9-85A8-76A6ED9BB9AC}"/>
              </a:ext>
            </a:extLst>
          </p:cNvPr>
          <p:cNvCxnSpPr/>
          <p:nvPr/>
        </p:nvCxnSpPr>
        <p:spPr>
          <a:xfrm>
            <a:off x="314552" y="1195690"/>
            <a:ext cx="6159599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0EA40F0E-B80F-4430-9AEF-39AC2AB2BE4F}"/>
              </a:ext>
            </a:extLst>
          </p:cNvPr>
          <p:cNvSpPr/>
          <p:nvPr/>
        </p:nvSpPr>
        <p:spPr>
          <a:xfrm>
            <a:off x="5265318" y="299008"/>
            <a:ext cx="1135247" cy="33361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Mar. 15. 2023</a:t>
            </a:r>
            <a:endParaRPr lang="ko-KR" altLang="en-US" sz="1400" b="1" kern="0" spc="-5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568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직사각형 44">
            <a:extLst>
              <a:ext uri="{FF2B5EF4-FFF2-40B4-BE49-F238E27FC236}">
                <a16:creationId xmlns:a16="http://schemas.microsoft.com/office/drawing/2014/main" id="{C3FB3765-EB5F-4C39-8FB9-64078D1DE5CF}"/>
              </a:ext>
            </a:extLst>
          </p:cNvPr>
          <p:cNvSpPr/>
          <p:nvPr/>
        </p:nvSpPr>
        <p:spPr>
          <a:xfrm>
            <a:off x="174283" y="9444285"/>
            <a:ext cx="6255092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Copyright ⓒ Consumer Insight. All rights reserved. </a:t>
            </a:r>
          </a:p>
          <a:p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이 자료의 저작권은 </a:t>
            </a:r>
            <a:r>
              <a:rPr lang="ko-KR" altLang="en-US" sz="1000" spc="-37" dirty="0" err="1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컨슈머인사이트에</a:t>
            </a:r>
            <a:r>
              <a:rPr lang="ko-KR" altLang="en-US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 귀속되며 보도 이외의 상업적 목적으로 사용할 수 없습니다</a:t>
            </a:r>
            <a:r>
              <a:rPr lang="en-US" altLang="ko-KR" sz="1000" spc="-37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64" name="그림 32">
            <a:extLst>
              <a:ext uri="{FF2B5EF4-FFF2-40B4-BE49-F238E27FC236}">
                <a16:creationId xmlns:a16="http://schemas.microsoft.com/office/drawing/2014/main" id="{1C8D7A79-E53E-42B4-B533-60DC76650F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922" y="493713"/>
            <a:ext cx="1196975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직사각형 38">
            <a:extLst>
              <a:ext uri="{FF2B5EF4-FFF2-40B4-BE49-F238E27FC236}">
                <a16:creationId xmlns:a16="http://schemas.microsoft.com/office/drawing/2014/main" id="{D39F2033-B8B1-441D-BCFE-4B14A27C202E}"/>
              </a:ext>
            </a:extLst>
          </p:cNvPr>
          <p:cNvSpPr/>
          <p:nvPr/>
        </p:nvSpPr>
        <p:spPr>
          <a:xfrm>
            <a:off x="174171" y="169636"/>
            <a:ext cx="6509658" cy="600982"/>
          </a:xfrm>
          <a:prstGeom prst="rect">
            <a:avLst/>
          </a:prstGeom>
          <a:solidFill>
            <a:srgbClr val="CF1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나눔고딕" panose="020D0604000000000000" pitchFamily="50" charset="-127"/>
            </a:endParaRPr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CE2AAC8B-1CC3-45FF-BB4C-A080C8EF4B08}"/>
              </a:ext>
            </a:extLst>
          </p:cNvPr>
          <p:cNvCxnSpPr/>
          <p:nvPr/>
        </p:nvCxnSpPr>
        <p:spPr>
          <a:xfrm>
            <a:off x="1612900" y="218167"/>
            <a:ext cx="0" cy="495300"/>
          </a:xfrm>
          <a:prstGeom prst="line">
            <a:avLst/>
          </a:prstGeom>
          <a:ln w="31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DA8F3046-37C1-482C-917E-F57F3BC4EA80}"/>
              </a:ext>
            </a:extLst>
          </p:cNvPr>
          <p:cNvSpPr/>
          <p:nvPr/>
        </p:nvSpPr>
        <p:spPr>
          <a:xfrm>
            <a:off x="1709704" y="265762"/>
            <a:ext cx="3081369" cy="400110"/>
          </a:xfrm>
          <a:prstGeom prst="rect">
            <a:avLst/>
          </a:prstGeom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ko-KR" altLang="en-US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금융</a:t>
            </a:r>
            <a:r>
              <a:rPr lang="en-US" altLang="ko-KR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_Research Brief</a:t>
            </a:r>
            <a:endParaRPr lang="ko-KR" altLang="en-US" sz="2000" b="1" kern="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pic>
        <p:nvPicPr>
          <p:cNvPr id="44" name="그림 43">
            <a:extLst>
              <a:ext uri="{FF2B5EF4-FFF2-40B4-BE49-F238E27FC236}">
                <a16:creationId xmlns:a16="http://schemas.microsoft.com/office/drawing/2014/main" id="{2DFAB1B3-AA69-4B75-96CA-738E7338C6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4552" y="345437"/>
            <a:ext cx="1163412" cy="240760"/>
          </a:xfrm>
          <a:prstGeom prst="rect">
            <a:avLst/>
          </a:prstGeom>
        </p:spPr>
      </p:pic>
      <p:sp>
        <p:nvSpPr>
          <p:cNvPr id="31" name="직사각형 30">
            <a:extLst>
              <a:ext uri="{FF2B5EF4-FFF2-40B4-BE49-F238E27FC236}">
                <a16:creationId xmlns:a16="http://schemas.microsoft.com/office/drawing/2014/main" id="{65BB3D1A-94AC-425C-B0F2-7035B68B6879}"/>
              </a:ext>
            </a:extLst>
          </p:cNvPr>
          <p:cNvSpPr/>
          <p:nvPr/>
        </p:nvSpPr>
        <p:spPr>
          <a:xfrm>
            <a:off x="273892" y="1448458"/>
            <a:ext cx="1983533" cy="25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은행</a:t>
            </a:r>
            <a:r>
              <a:rPr lang="en-US" altLang="ko-KR" sz="12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인터넷뱅크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56134070-310F-4FB6-9B6D-88534E80C350}"/>
              </a:ext>
            </a:extLst>
          </p:cNvPr>
          <p:cNvSpPr/>
          <p:nvPr/>
        </p:nvSpPr>
        <p:spPr>
          <a:xfrm>
            <a:off x="273892" y="1756150"/>
            <a:ext cx="1983533" cy="406800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400" tIns="18000" rIns="36000" bIns="18000" rtlCol="0" anchor="t" anchorCtr="0"/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BNK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경남은행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모바일뱅킹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BNK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부산은행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모바일뱅킹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IM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뱅크 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- DGB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대구은행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스마트뱅킹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i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-ONE Bank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KB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국민은행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스타뱅킹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KDB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산업은행 스마트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KDB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MG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더뱅킹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MG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상상뱅크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NH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스마트뱅킹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NH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올원뱅크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NH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콕뱅크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SC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제일은행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모바일뱅킹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광주은행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개인뱅킹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수협 파트너뱅크 개인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수협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헤이뱅크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신한 쏠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(SOL)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신협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ON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뱅크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씨티모바일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우리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WON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뱅킹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우체국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스마트뱅킹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전북은행 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JB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뱅크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제주모바일뱅킹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(J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뱅크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카카오뱅크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케이뱅크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en-US" altLang="ko-KR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Kbank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하나원큐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저축은행 앱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중앙회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OK,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웰컴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등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B0BA0036-E7E5-4527-A615-10BCC682A876}"/>
              </a:ext>
            </a:extLst>
          </p:cNvPr>
          <p:cNvSpPr/>
          <p:nvPr/>
        </p:nvSpPr>
        <p:spPr>
          <a:xfrm>
            <a:off x="2388246" y="1448458"/>
            <a:ext cx="1983533" cy="25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증권사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88868393-D390-48D3-8143-BC1DB33069A9}"/>
              </a:ext>
            </a:extLst>
          </p:cNvPr>
          <p:cNvSpPr/>
          <p:nvPr/>
        </p:nvSpPr>
        <p:spPr>
          <a:xfrm>
            <a:off x="2388246" y="1756149"/>
            <a:ext cx="1983533" cy="4492835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400" tIns="18000" rIns="36000" bIns="18000" rtlCol="0" anchor="t" anchorCtr="0"/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금융투자 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MTS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IBK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투자증권 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IBK FARM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KB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증권 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M-able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NH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투자증권 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QV(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큐브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SK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증권 주파수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교보증권 </a:t>
            </a:r>
            <a:r>
              <a:rPr lang="en-US" altLang="ko-KR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Win.K</a:t>
            </a:r>
            <a:endParaRPr lang="en-US" altLang="ko-KR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나무증권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대신증권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크레온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메리츠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SMART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미니스탁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미래에셋증권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M-STOCK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삼성증권 </a:t>
            </a:r>
            <a:r>
              <a:rPr lang="en-US" altLang="ko-KR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mPOP</a:t>
            </a:r>
            <a:endParaRPr lang="en-US" altLang="ko-KR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신영증권 그린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신한</a:t>
            </a:r>
            <a:r>
              <a:rPr lang="en-US" altLang="ko-KR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i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mobile – 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구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MTS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신한알파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-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대표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MTS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우리종합금융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스마트뱅킹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유안타증권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티레이더 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이베스트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마인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(MINE)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이베스트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온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en-US" altLang="ko-KR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eBEST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ON)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키움증권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영웅문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키움증권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영웅문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S#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하나증권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-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원큐프로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하이투자증권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힘 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Hi-M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한국투자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-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대표 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MTS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한국투자증권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계좌개설 포함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한국투자증권 </a:t>
            </a:r>
            <a:r>
              <a:rPr lang="en-US" altLang="ko-KR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eFriend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Smart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한화투자증권 </a:t>
            </a:r>
            <a:r>
              <a:rPr lang="en-US" altLang="ko-KR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SmartM</a:t>
            </a:r>
            <a:endParaRPr lang="en-US" altLang="ko-KR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현대차증권 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The H Mobile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6406DA8-291A-4A02-9CBC-973CD222F5E4}"/>
              </a:ext>
            </a:extLst>
          </p:cNvPr>
          <p:cNvSpPr/>
          <p:nvPr/>
        </p:nvSpPr>
        <p:spPr>
          <a:xfrm>
            <a:off x="4502600" y="1448458"/>
            <a:ext cx="1983533" cy="25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생명보험사</a:t>
            </a:r>
            <a:endParaRPr lang="en-US" altLang="ko-KR" sz="1200" b="1" cap="all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792596BB-A2F4-4BE1-AA56-665AE3ECE3B9}"/>
              </a:ext>
            </a:extLst>
          </p:cNvPr>
          <p:cNvSpPr/>
          <p:nvPr/>
        </p:nvSpPr>
        <p:spPr>
          <a:xfrm>
            <a:off x="4502600" y="1756148"/>
            <a:ext cx="1983533" cy="324000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400" tIns="18000" rIns="36000" bIns="18000" rtlCol="0" anchor="t" anchorCtr="0"/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ABL(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에이비엘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생명 모바일센터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생명 모바일창구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DGB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생명 모바일고객창구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IBK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연금 스마트창구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KB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라이프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-(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구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)KB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생명보험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KB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라이프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-(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구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푸르덴셜생명보험</a:t>
            </a:r>
            <a:endParaRPr lang="en-US" altLang="ko-KR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KDB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생명 모바일창구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MetLife One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MY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카디프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모바일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NH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농협생명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교보생명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동양생명 모바일창구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라이나생명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모바일 앱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라이프플래닛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미래에셋생명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삼성생명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신한라이프 스퀘어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우체국보험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하나원큐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라이프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-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하나생명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한화생명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흥국생명 모바일</a:t>
            </a:r>
            <a:endParaRPr lang="en-US" altLang="ko-KR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997ACDF3-33FE-4ADE-9E71-485D2B08AC8B}"/>
              </a:ext>
            </a:extLst>
          </p:cNvPr>
          <p:cNvSpPr/>
          <p:nvPr/>
        </p:nvSpPr>
        <p:spPr>
          <a:xfrm>
            <a:off x="4502600" y="5083624"/>
            <a:ext cx="1983533" cy="25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손해보험사</a:t>
            </a:r>
            <a:endParaRPr lang="en-US" altLang="ko-KR" sz="1200" b="1" cap="all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9856BFCB-8168-4DC0-955C-07AA80565F11}"/>
              </a:ext>
            </a:extLst>
          </p:cNvPr>
          <p:cNvSpPr/>
          <p:nvPr/>
        </p:nvSpPr>
        <p:spPr>
          <a:xfrm>
            <a:off x="4502600" y="5378617"/>
            <a:ext cx="1983533" cy="309600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400" tIns="18000" rIns="36000" bIns="18000" rtlCol="0" anchor="t" anchorCtr="0"/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AXA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손해보험</a:t>
            </a:r>
            <a:endParaRPr lang="en-US" altLang="ko-KR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Chubb 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고객센터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손해보험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손해보험 다이렉트 공식 앱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KB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손해보험 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KB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손해보험 다이렉트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MG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손해보험 다이렉트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MG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손해보험 다이렉트 자동차보험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농협손해보험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롯데손해보험 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렛클릭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공식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롯데손해보험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공식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메리츠화재 공식 앱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삼성화재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삼성화재 다이렉트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캐롯손해보험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하나원큐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손보 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- 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하나손해보험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한화손해보험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현대해상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현대해상 다이렉트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흥국화재 모바일창구</a:t>
            </a:r>
            <a:endParaRPr lang="en-US" altLang="ko-KR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853A9309-72E9-4E6D-AEE3-C73DE8F45C8C}"/>
              </a:ext>
            </a:extLst>
          </p:cNvPr>
          <p:cNvSpPr/>
          <p:nvPr/>
        </p:nvSpPr>
        <p:spPr>
          <a:xfrm>
            <a:off x="273892" y="5941877"/>
            <a:ext cx="1983533" cy="25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신용카드사</a:t>
            </a:r>
            <a:endParaRPr lang="en-US" altLang="ko-KR" sz="1200" b="1" cap="all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260AE406-1623-4FFD-8C5A-A6B3F16702E4}"/>
              </a:ext>
            </a:extLst>
          </p:cNvPr>
          <p:cNvSpPr/>
          <p:nvPr/>
        </p:nvSpPr>
        <p:spPr>
          <a:xfrm>
            <a:off x="273892" y="6249568"/>
            <a:ext cx="1983533" cy="219600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400" tIns="18000" rIns="36000" bIns="18000" rtlCol="0" anchor="t" anchorCtr="0"/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KB Pay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NH pay(NH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페이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NH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농협카드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디지로카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롯데카드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비씨카드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(BC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카드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삼성카드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신한플레이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우리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WON</a:t>
            </a: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카드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페이북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/ISP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하나카드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원큐페이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현대카드</a:t>
            </a:r>
            <a:endParaRPr lang="en-US" altLang="ko-KR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53FEFA8E-9B94-44A9-BFEF-2B7786A53A23}"/>
              </a:ext>
            </a:extLst>
          </p:cNvPr>
          <p:cNvSpPr/>
          <p:nvPr/>
        </p:nvSpPr>
        <p:spPr>
          <a:xfrm>
            <a:off x="2388246" y="6333047"/>
            <a:ext cx="1983533" cy="25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cap="all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멤버스</a:t>
            </a:r>
            <a:endParaRPr lang="en-US" altLang="ko-KR" sz="1200" b="1" cap="all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06C6EE31-8A0E-4C5F-9E13-BCD248D5F609}"/>
              </a:ext>
            </a:extLst>
          </p:cNvPr>
          <p:cNvSpPr/>
          <p:nvPr/>
        </p:nvSpPr>
        <p:spPr>
          <a:xfrm>
            <a:off x="2388246" y="6628039"/>
            <a:ext cx="1983533" cy="68400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400" tIns="18000" rIns="36000" bIns="18000" rtlCol="0" anchor="t" anchorCtr="0"/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NH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멤버스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리브메이트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우리</a:t>
            </a:r>
            <a:r>
              <a:rPr lang="en-US" altLang="ko-KR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WON</a:t>
            </a: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멤버스</a:t>
            </a:r>
            <a:endParaRPr lang="ko-KR" altLang="en-US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ko-KR" altLang="en-US" sz="1000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하나머니</a:t>
            </a:r>
            <a:endParaRPr lang="en-US" altLang="ko-KR" sz="1000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4B27CD42-1D5C-4FBC-8512-A1AAFC11764B}"/>
              </a:ext>
            </a:extLst>
          </p:cNvPr>
          <p:cNvSpPr/>
          <p:nvPr/>
        </p:nvSpPr>
        <p:spPr>
          <a:xfrm>
            <a:off x="4502600" y="8545063"/>
            <a:ext cx="1983533" cy="25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cap="all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핀테크</a:t>
            </a:r>
            <a:r>
              <a:rPr lang="en-US" altLang="ko-KR" sz="12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b="1" cap="all" dirty="0" err="1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빅테크</a:t>
            </a:r>
            <a:endParaRPr lang="en-US" altLang="ko-KR" sz="1200" b="1" cap="all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E5F15068-2625-41F5-9935-71F40AD458CF}"/>
              </a:ext>
            </a:extLst>
          </p:cNvPr>
          <p:cNvSpPr/>
          <p:nvPr/>
        </p:nvSpPr>
        <p:spPr>
          <a:xfrm>
            <a:off x="2388246" y="7405325"/>
            <a:ext cx="1983533" cy="25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투자</a:t>
            </a:r>
            <a:r>
              <a:rPr lang="en-US" altLang="ko-KR" sz="11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1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대출</a:t>
            </a:r>
            <a:r>
              <a:rPr lang="en-US" altLang="ko-KR" sz="11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1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보험중개</a:t>
            </a:r>
            <a:r>
              <a:rPr lang="en-US" altLang="ko-KR" sz="11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100" b="1" cap="all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rPr>
              <a:t>가상화폐</a:t>
            </a:r>
            <a:endParaRPr lang="en-US" altLang="ko-KR" sz="1100" b="1" cap="all" dirty="0">
              <a:ln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85BB2127-80B7-4082-9941-237289112967}"/>
              </a:ext>
            </a:extLst>
          </p:cNvPr>
          <p:cNvGrpSpPr/>
          <p:nvPr/>
        </p:nvGrpSpPr>
        <p:grpSpPr>
          <a:xfrm>
            <a:off x="2388246" y="7700317"/>
            <a:ext cx="2173066" cy="1352799"/>
            <a:chOff x="2388246" y="6371718"/>
            <a:chExt cx="2173066" cy="1352799"/>
          </a:xfrm>
        </p:grpSpPr>
        <p:sp>
          <p:nvSpPr>
            <p:cNvPr id="54" name="직사각형 53">
              <a:extLst>
                <a:ext uri="{FF2B5EF4-FFF2-40B4-BE49-F238E27FC236}">
                  <a16:creationId xmlns:a16="http://schemas.microsoft.com/office/drawing/2014/main" id="{C77D3F95-4B18-4C45-922F-133C52C78200}"/>
                </a:ext>
              </a:extLst>
            </p:cNvPr>
            <p:cNvSpPr/>
            <p:nvPr/>
          </p:nvSpPr>
          <p:spPr>
            <a:xfrm>
              <a:off x="2388246" y="6371718"/>
              <a:ext cx="1983533" cy="1352799"/>
            </a:xfrm>
            <a:prstGeom prst="rect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400" tIns="18000" rIns="36000" bIns="18000" rtlCol="0" anchor="t" anchorCtr="0"/>
            <a:lstStyle/>
            <a:p>
              <a:pPr>
                <a:buClr>
                  <a:schemeClr val="tx1">
                    <a:lumMod val="50000"/>
                    <a:lumOff val="50000"/>
                  </a:schemeClr>
                </a:buClr>
              </a:pPr>
              <a:r>
                <a:rPr lang="ko-KR" altLang="en-US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고팍스</a:t>
              </a:r>
              <a:endPara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>
                <a:buClr>
                  <a:schemeClr val="tx1">
                    <a:lumMod val="50000"/>
                    <a:lumOff val="50000"/>
                  </a:schemeClr>
                </a:buClr>
              </a:pPr>
              <a:r>
                <a:rPr lang="ko-KR" altLang="en-US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굿리치</a:t>
              </a:r>
              <a:endPara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>
                <a:buClr>
                  <a:schemeClr val="tx1">
                    <a:lumMod val="50000"/>
                    <a:lumOff val="50000"/>
                  </a:schemeClr>
                </a:buClr>
              </a:pPr>
              <a:r>
                <a:rPr lang="ko-KR" altLang="en-US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뮤직카우</a:t>
              </a:r>
              <a:endPara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>
                <a:buClr>
                  <a:schemeClr val="tx1">
                    <a:lumMod val="50000"/>
                    <a:lumOff val="50000"/>
                  </a:schemeClr>
                </a:buClr>
              </a:pPr>
              <a:r>
                <a:rPr lang="ko-KR" altLang="en-US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보닥</a:t>
              </a:r>
              <a:endPara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>
                <a:buClr>
                  <a:schemeClr val="tx1">
                    <a:lumMod val="50000"/>
                    <a:lumOff val="50000"/>
                  </a:schemeClr>
                </a:buClr>
              </a:pPr>
              <a:r>
                <a:rPr lang="ko-KR" altLang="en-US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보맵</a:t>
              </a:r>
              <a:endPara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>
                <a:buClr>
                  <a:schemeClr val="tx1">
                    <a:lumMod val="50000"/>
                    <a:lumOff val="50000"/>
                  </a:schemeClr>
                </a:buClr>
              </a:pPr>
              <a:r>
                <a:rPr lang="ko-KR" altLang="en-US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빗썸</a:t>
              </a:r>
              <a:endPara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>
                <a:buClr>
                  <a:schemeClr val="tx1">
                    <a:lumMod val="50000"/>
                    <a:lumOff val="50000"/>
                  </a:schemeClr>
                </a:buClr>
              </a:pPr>
              <a:r>
                <a:rPr lang="ko-KR" altLang="en-US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알다</a:t>
              </a:r>
            </a:p>
            <a:p>
              <a:pPr>
                <a:buClr>
                  <a:schemeClr val="tx1">
                    <a:lumMod val="50000"/>
                    <a:lumOff val="50000"/>
                  </a:schemeClr>
                </a:buClr>
              </a:pPr>
              <a:r>
                <a:rPr lang="ko-KR" altLang="en-US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어니스트펀드</a:t>
              </a:r>
              <a:endPara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55" name="직사각형 54">
              <a:extLst>
                <a:ext uri="{FF2B5EF4-FFF2-40B4-BE49-F238E27FC236}">
                  <a16:creationId xmlns:a16="http://schemas.microsoft.com/office/drawing/2014/main" id="{75F57CC0-F541-479D-ABFA-94E1E6FB3C13}"/>
                </a:ext>
              </a:extLst>
            </p:cNvPr>
            <p:cNvSpPr/>
            <p:nvPr/>
          </p:nvSpPr>
          <p:spPr>
            <a:xfrm>
              <a:off x="3446887" y="6386499"/>
              <a:ext cx="1114425" cy="1267458"/>
            </a:xfrm>
            <a:prstGeom prst="rect">
              <a:avLst/>
            </a:prstGeom>
          </p:spPr>
          <p:txBody>
            <a:bodyPr wrap="square" tIns="18000" bIns="18000">
              <a:spAutoFit/>
            </a:bodyPr>
            <a:lstStyle/>
            <a:p>
              <a:pPr lvl="0">
                <a:buClr>
                  <a:prstClr val="black">
                    <a:lumMod val="50000"/>
                    <a:lumOff val="50000"/>
                  </a:prstClr>
                </a:buClr>
              </a:pPr>
              <a:r>
                <a:rPr lang="ko-KR" altLang="en-US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업비트</a:t>
              </a:r>
              <a:endPara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 lvl="0">
                <a:buClr>
                  <a:prstClr val="black">
                    <a:lumMod val="50000"/>
                    <a:lumOff val="50000"/>
                  </a:prstClr>
                </a:buClr>
              </a:pPr>
              <a:r>
                <a:rPr lang="ko-KR" altLang="en-US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에임</a:t>
              </a:r>
              <a:r>
                <a:rPr lang="en-US" altLang="ko-KR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(AIM)</a:t>
              </a:r>
            </a:p>
            <a:p>
              <a:pPr lvl="0">
                <a:buClr>
                  <a:prstClr val="black">
                    <a:lumMod val="50000"/>
                    <a:lumOff val="50000"/>
                  </a:prstClr>
                </a:buClr>
              </a:pPr>
              <a:r>
                <a:rPr lang="ko-KR" altLang="en-US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증권플러스</a:t>
              </a:r>
            </a:p>
            <a:p>
              <a:pPr lvl="0">
                <a:buClr>
                  <a:prstClr val="black">
                    <a:lumMod val="50000"/>
                    <a:lumOff val="50000"/>
                  </a:prstClr>
                </a:buClr>
              </a:pPr>
              <a:r>
                <a:rPr lang="ko-KR" altLang="en-US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코빗</a:t>
              </a:r>
              <a:endPara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 lvl="0">
                <a:buClr>
                  <a:prstClr val="black">
                    <a:lumMod val="50000"/>
                    <a:lumOff val="50000"/>
                  </a:prstClr>
                </a:buClr>
              </a:pPr>
              <a:r>
                <a:rPr lang="ko-KR" altLang="en-US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코인원</a:t>
              </a:r>
              <a:endParaRPr lang="ko-KR" altLang="en-US" sz="1000" dirty="0">
                <a:ln>
                  <a:solidFill>
                    <a:schemeClr val="tx1">
                      <a:lumMod val="75000"/>
                      <a:lumOff val="25000"/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 lvl="0">
                <a:buClr>
                  <a:prstClr val="black">
                    <a:lumMod val="50000"/>
                    <a:lumOff val="50000"/>
                  </a:prstClr>
                </a:buClr>
              </a:pPr>
              <a:r>
                <a:rPr lang="ko-KR" altLang="en-US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파운트</a:t>
              </a:r>
              <a:r>
                <a:rPr lang="en-US" altLang="ko-KR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(Fount)</a:t>
              </a:r>
            </a:p>
            <a:p>
              <a:pPr lvl="0">
                <a:buClr>
                  <a:prstClr val="black">
                    <a:lumMod val="50000"/>
                    <a:lumOff val="50000"/>
                  </a:prstClr>
                </a:buClr>
              </a:pPr>
              <a:r>
                <a:rPr lang="ko-KR" altLang="en-US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핀다</a:t>
              </a:r>
              <a:r>
                <a:rPr lang="en-US" altLang="ko-KR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(FINDA)</a:t>
              </a:r>
            </a:p>
            <a:p>
              <a:pPr lvl="0">
                <a:buClr>
                  <a:prstClr val="black">
                    <a:lumMod val="50000"/>
                    <a:lumOff val="50000"/>
                  </a:prstClr>
                </a:buClr>
              </a:pPr>
              <a:r>
                <a:rPr lang="ko-KR" altLang="en-US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핀트</a:t>
              </a:r>
              <a:r>
                <a:rPr lang="en-US" altLang="ko-KR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(</a:t>
              </a:r>
              <a:r>
                <a:rPr lang="en-US" altLang="ko-KR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fint</a:t>
              </a:r>
              <a:r>
                <a:rPr lang="en-US" altLang="ko-KR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latin typeface="나눔고딕" panose="020D0604000000000000" pitchFamily="50" charset="-127"/>
                  <a:ea typeface="나눔고딕" panose="020D0604000000000000" pitchFamily="50" charset="-127"/>
                </a:rPr>
                <a:t>)</a:t>
              </a:r>
            </a:p>
          </p:txBody>
        </p:sp>
      </p:grpSp>
      <p:grpSp>
        <p:nvGrpSpPr>
          <p:cNvPr id="56" name="그룹 55">
            <a:extLst>
              <a:ext uri="{FF2B5EF4-FFF2-40B4-BE49-F238E27FC236}">
                <a16:creationId xmlns:a16="http://schemas.microsoft.com/office/drawing/2014/main" id="{F5CCB6CF-7EF2-4A39-A272-983783D49764}"/>
              </a:ext>
            </a:extLst>
          </p:cNvPr>
          <p:cNvGrpSpPr/>
          <p:nvPr/>
        </p:nvGrpSpPr>
        <p:grpSpPr>
          <a:xfrm>
            <a:off x="4502600" y="8840056"/>
            <a:ext cx="1983533" cy="684000"/>
            <a:chOff x="2257425" y="8195223"/>
            <a:chExt cx="1983533" cy="684000"/>
          </a:xfrm>
        </p:grpSpPr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8D2ED7B8-DD51-4C40-8A0E-16CAFA1525D2}"/>
                </a:ext>
              </a:extLst>
            </p:cNvPr>
            <p:cNvSpPr/>
            <p:nvPr/>
          </p:nvSpPr>
          <p:spPr>
            <a:xfrm>
              <a:off x="2257425" y="8195223"/>
              <a:ext cx="1983533" cy="684000"/>
            </a:xfrm>
            <a:prstGeom prst="rect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400" tIns="18000" rIns="36000" bIns="18000" rtlCol="0" anchor="t" anchorCtr="0"/>
            <a:lstStyle/>
            <a:p>
              <a:pPr>
                <a:buClr>
                  <a:schemeClr val="tx1">
                    <a:lumMod val="50000"/>
                    <a:lumOff val="50000"/>
                  </a:schemeClr>
                </a:buClr>
              </a:pPr>
              <a:r>
                <a:rPr lang="ko-KR" altLang="en-US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네이버페이</a:t>
              </a:r>
            </a:p>
            <a:p>
              <a:pPr>
                <a:buClr>
                  <a:schemeClr val="tx1">
                    <a:lumMod val="50000"/>
                    <a:lumOff val="50000"/>
                  </a:schemeClr>
                </a:buClr>
              </a:pPr>
              <a:r>
                <a:rPr lang="ko-KR" altLang="en-US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모니모</a:t>
              </a:r>
              <a:r>
                <a:rPr lang="en-US" altLang="ko-KR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(</a:t>
              </a:r>
              <a:r>
                <a:rPr lang="en-US" altLang="ko-KR" sz="1000" dirty="0" err="1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monimo</a:t>
              </a:r>
              <a:r>
                <a:rPr lang="en-US" altLang="ko-KR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)</a:t>
              </a:r>
            </a:p>
            <a:p>
              <a:pPr>
                <a:buClr>
                  <a:schemeClr val="tx1">
                    <a:lumMod val="50000"/>
                    <a:lumOff val="50000"/>
                  </a:schemeClr>
                </a:buClr>
              </a:pPr>
              <a:r>
                <a:rPr lang="ko-KR" altLang="en-US" sz="1000" dirty="0">
                  <a:ln>
                    <a:solidFill>
                      <a:schemeClr val="tx1">
                        <a:lumMod val="75000"/>
                        <a:lumOff val="25000"/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뱅크샐러드</a:t>
              </a:r>
            </a:p>
          </p:txBody>
        </p:sp>
        <p:sp>
          <p:nvSpPr>
            <p:cNvPr id="58" name="직사각형 57">
              <a:extLst>
                <a:ext uri="{FF2B5EF4-FFF2-40B4-BE49-F238E27FC236}">
                  <a16:creationId xmlns:a16="http://schemas.microsoft.com/office/drawing/2014/main" id="{B361B508-85D2-44EC-88C9-17DBE1EB4719}"/>
                </a:ext>
              </a:extLst>
            </p:cNvPr>
            <p:cNvSpPr/>
            <p:nvPr/>
          </p:nvSpPr>
          <p:spPr>
            <a:xfrm>
              <a:off x="3333579" y="8209164"/>
              <a:ext cx="907379" cy="651905"/>
            </a:xfrm>
            <a:prstGeom prst="rect">
              <a:avLst/>
            </a:prstGeom>
          </p:spPr>
          <p:txBody>
            <a:bodyPr wrap="square" tIns="18000" bIns="18000">
              <a:spAutoFit/>
            </a:bodyPr>
            <a:lstStyle/>
            <a:p>
              <a:pPr lvl="0">
                <a:buClr>
                  <a:prstClr val="black">
                    <a:lumMod val="50000"/>
                    <a:lumOff val="50000"/>
                  </a:prstClr>
                </a:buClr>
              </a:pPr>
              <a:r>
                <a:rPr lang="ko-KR" altLang="en-US" sz="1000" dirty="0">
                  <a:ln>
                    <a:solidFill>
                      <a:prstClr val="black">
                        <a:lumMod val="75000"/>
                        <a:lumOff val="25000"/>
                        <a:alpha val="0"/>
                      </a:prstClr>
                    </a:solidFill>
                  </a:ln>
                  <a:solidFill>
                    <a:prstClr val="black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카카오페이</a:t>
              </a:r>
            </a:p>
            <a:p>
              <a:pPr lvl="0">
                <a:buClr>
                  <a:prstClr val="black">
                    <a:lumMod val="50000"/>
                    <a:lumOff val="50000"/>
                  </a:prstClr>
                </a:buClr>
              </a:pPr>
              <a:r>
                <a:rPr lang="ko-KR" altLang="en-US" sz="1000" dirty="0">
                  <a:ln>
                    <a:solidFill>
                      <a:prstClr val="black">
                        <a:lumMod val="75000"/>
                        <a:lumOff val="25000"/>
                        <a:alpha val="0"/>
                      </a:prstClr>
                    </a:solidFill>
                  </a:ln>
                  <a:solidFill>
                    <a:prstClr val="black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토스</a:t>
              </a:r>
            </a:p>
            <a:p>
              <a:pPr lvl="0">
                <a:buClr>
                  <a:prstClr val="black">
                    <a:lumMod val="50000"/>
                    <a:lumOff val="50000"/>
                  </a:prstClr>
                </a:buClr>
              </a:pPr>
              <a:r>
                <a:rPr lang="ko-KR" altLang="en-US" sz="1000" dirty="0" err="1">
                  <a:ln>
                    <a:solidFill>
                      <a:prstClr val="black">
                        <a:lumMod val="75000"/>
                        <a:lumOff val="25000"/>
                        <a:alpha val="0"/>
                      </a:prstClr>
                    </a:solidFill>
                  </a:ln>
                  <a:solidFill>
                    <a:prstClr val="black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페이코</a:t>
              </a:r>
              <a:endParaRPr lang="ko-KR" altLang="en-US" sz="1000" dirty="0">
                <a:ln>
                  <a:solidFill>
                    <a:prstClr val="black">
                      <a:lumMod val="75000"/>
                      <a:lumOff val="25000"/>
                      <a:alpha val="0"/>
                    </a:prstClr>
                  </a:solidFill>
                </a:ln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  <a:p>
              <a:pPr lvl="0">
                <a:buClr>
                  <a:prstClr val="black">
                    <a:lumMod val="50000"/>
                    <a:lumOff val="50000"/>
                  </a:prstClr>
                </a:buClr>
              </a:pPr>
              <a:r>
                <a:rPr lang="ko-KR" altLang="en-US" sz="1000" dirty="0" err="1">
                  <a:ln>
                    <a:solidFill>
                      <a:prstClr val="black">
                        <a:lumMod val="75000"/>
                        <a:lumOff val="25000"/>
                        <a:alpha val="0"/>
                      </a:prstClr>
                    </a:solidFill>
                  </a:ln>
                  <a:solidFill>
                    <a:prstClr val="black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핀크</a:t>
              </a:r>
              <a:r>
                <a:rPr lang="ko-KR" altLang="en-US" sz="1000" dirty="0">
                  <a:ln>
                    <a:solidFill>
                      <a:prstClr val="black">
                        <a:lumMod val="75000"/>
                        <a:lumOff val="25000"/>
                        <a:alpha val="0"/>
                      </a:prstClr>
                    </a:solidFill>
                  </a:ln>
                  <a:solidFill>
                    <a:prstClr val="black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 </a:t>
              </a:r>
              <a:r>
                <a:rPr lang="en-US" altLang="ko-KR" sz="1000" dirty="0">
                  <a:ln>
                    <a:solidFill>
                      <a:prstClr val="black">
                        <a:lumMod val="75000"/>
                        <a:lumOff val="25000"/>
                        <a:alpha val="0"/>
                      </a:prstClr>
                    </a:solidFill>
                  </a:ln>
                  <a:solidFill>
                    <a:prstClr val="black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(</a:t>
              </a:r>
              <a:r>
                <a:rPr lang="en-US" altLang="ko-KR" sz="1000" dirty="0" err="1">
                  <a:ln>
                    <a:solidFill>
                      <a:prstClr val="black">
                        <a:lumMod val="75000"/>
                        <a:lumOff val="25000"/>
                        <a:alpha val="0"/>
                      </a:prstClr>
                    </a:solidFill>
                  </a:ln>
                  <a:solidFill>
                    <a:prstClr val="black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Finnq</a:t>
              </a:r>
              <a:r>
                <a:rPr lang="en-US" altLang="ko-KR" sz="1000" dirty="0">
                  <a:ln>
                    <a:solidFill>
                      <a:prstClr val="black">
                        <a:lumMod val="75000"/>
                        <a:lumOff val="25000"/>
                        <a:alpha val="0"/>
                      </a:prstClr>
                    </a:solidFill>
                  </a:ln>
                  <a:solidFill>
                    <a:prstClr val="black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)</a:t>
              </a:r>
            </a:p>
          </p:txBody>
        </p:sp>
      </p:grp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27F64E1B-18C6-43D2-B49D-DF17D4E9B910}"/>
              </a:ext>
            </a:extLst>
          </p:cNvPr>
          <p:cNvSpPr/>
          <p:nvPr/>
        </p:nvSpPr>
        <p:spPr>
          <a:xfrm>
            <a:off x="314552" y="1030282"/>
            <a:ext cx="6325846" cy="33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[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별첨 </a:t>
            </a:r>
            <a:r>
              <a:rPr lang="en-US" altLang="ko-KR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2] 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조사 대상 앱</a:t>
            </a:r>
            <a:r>
              <a:rPr lang="en-US" altLang="ko-KR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(’23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년 </a:t>
            </a:r>
            <a:r>
              <a:rPr lang="en-US" altLang="ko-KR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2</a:t>
            </a:r>
            <a:r>
              <a:rPr lang="ko-KR" altLang="en-US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월 현재</a:t>
            </a:r>
            <a:r>
              <a:rPr lang="en-US" altLang="ko-KR" sz="1200" b="1" spc="-37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)</a:t>
            </a:r>
          </a:p>
        </p:txBody>
      </p: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7D1AA1B4-5856-4CE0-8226-6E91698FAD7A}"/>
              </a:ext>
            </a:extLst>
          </p:cNvPr>
          <p:cNvCxnSpPr/>
          <p:nvPr/>
        </p:nvCxnSpPr>
        <p:spPr>
          <a:xfrm>
            <a:off x="314552" y="1030282"/>
            <a:ext cx="6159599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64022C7B-D987-4689-A494-39087A02B804}"/>
              </a:ext>
            </a:extLst>
          </p:cNvPr>
          <p:cNvSpPr/>
          <p:nvPr/>
        </p:nvSpPr>
        <p:spPr>
          <a:xfrm>
            <a:off x="5265318" y="299008"/>
            <a:ext cx="1135247" cy="33361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Mar. 15. 2023</a:t>
            </a:r>
            <a:endParaRPr lang="ko-KR" altLang="en-US" sz="1400" b="1" kern="0" spc="-5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417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71094</TotalTime>
  <Words>1657</Words>
  <Application>Microsoft Office PowerPoint</Application>
  <PresentationFormat>A4 용지(210x297mm)</PresentationFormat>
  <Paragraphs>374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6" baseType="lpstr">
      <vt:lpstr>KB금융 본문체 Medium</vt:lpstr>
      <vt:lpstr>나눔고딕</vt:lpstr>
      <vt:lpstr>맑은 고딕</vt:lpstr>
      <vt:lpstr>Arial</vt:lpstr>
      <vt:lpstr>Calibri</vt:lpstr>
      <vt:lpstr>Calibri Light</vt:lpstr>
      <vt:lpstr>Tahoma</vt:lpstr>
      <vt:lpstr>Wingdings</vt:lpstr>
      <vt:lpstr>Wingdings 3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mkt</dc:creator>
  <cp:lastModifiedBy>consumerinsight</cp:lastModifiedBy>
  <cp:revision>5690</cp:revision>
  <cp:lastPrinted>2022-09-13T02:46:08Z</cp:lastPrinted>
  <dcterms:created xsi:type="dcterms:W3CDTF">2016-05-10T01:42:07Z</dcterms:created>
  <dcterms:modified xsi:type="dcterms:W3CDTF">2023-03-14T06:17:13Z</dcterms:modified>
</cp:coreProperties>
</file>